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351" y="6417513"/>
            <a:ext cx="1838324" cy="1104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9012" y="5143503"/>
            <a:ext cx="1838324" cy="11048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671216" y="5492949"/>
            <a:ext cx="3658870" cy="2014855"/>
            <a:chOff x="7671216" y="5492949"/>
            <a:chExt cx="3658870" cy="20148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674" y="6402821"/>
              <a:ext cx="1838324" cy="1104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1216" y="6817111"/>
              <a:ext cx="1800224" cy="30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993" y="5492949"/>
              <a:ext cx="850586" cy="9244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57400" y="723900"/>
            <a:ext cx="1145413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9900" dirty="0">
                <a:solidFill>
                  <a:schemeClr val="bg1"/>
                </a:solidFill>
                <a:latin typeface="Sitka Banner" panose="02000505000000020004" pitchFamily="2" charset="0"/>
                <a:cs typeface="Trebuchet MS"/>
              </a:rPr>
              <a:t>Topologia de Redes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31659" y="3609718"/>
            <a:ext cx="14077315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3055" marR="5080" indent="-1570990">
              <a:lnSpc>
                <a:spcPct val="117300"/>
              </a:lnSpc>
              <a:spcBef>
                <a:spcPts val="95"/>
              </a:spcBef>
            </a:pPr>
            <a:r>
              <a:rPr sz="3250" b="1" spc="215" dirty="0">
                <a:latin typeface="Trebuchet MS"/>
                <a:cs typeface="Trebuchet MS"/>
              </a:rPr>
              <a:t>Primeiramente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70" dirty="0">
                <a:latin typeface="Trebuchet MS"/>
                <a:cs typeface="Trebuchet MS"/>
              </a:rPr>
              <a:t>podemos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10" dirty="0">
                <a:latin typeface="Trebuchet MS"/>
                <a:cs typeface="Trebuchet MS"/>
              </a:rPr>
              <a:t>dizer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sobre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04" dirty="0">
                <a:latin typeface="Trebuchet MS"/>
                <a:cs typeface="Trebuchet MS"/>
              </a:rPr>
              <a:t>anel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é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370" dirty="0">
                <a:latin typeface="Trebuchet MS"/>
                <a:cs typeface="Trebuchet MS"/>
              </a:rPr>
              <a:t>um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meio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65" dirty="0">
                <a:latin typeface="Trebuchet MS"/>
                <a:cs typeface="Trebuchet MS"/>
              </a:rPr>
              <a:t>rede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15" dirty="0">
                <a:latin typeface="Trebuchet MS"/>
                <a:cs typeface="Trebuchet MS"/>
              </a:rPr>
              <a:t>em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que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computador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é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organizado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60" dirty="0">
                <a:latin typeface="Trebuchet MS"/>
                <a:cs typeface="Trebuchet MS"/>
              </a:rPr>
              <a:t>da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seguinte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75" dirty="0">
                <a:latin typeface="Trebuchet MS"/>
                <a:cs typeface="Trebuchet MS"/>
              </a:rPr>
              <a:t>forma:</a:t>
            </a:r>
            <a:endParaRPr sz="3250" b="1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7682" y="5453749"/>
            <a:ext cx="820708" cy="9483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34" y="7062428"/>
            <a:ext cx="1838324" cy="1104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8894" y="4916409"/>
            <a:ext cx="1838324" cy="110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4418" y="7127164"/>
            <a:ext cx="1838324" cy="1104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1235" y="6053284"/>
            <a:ext cx="180974" cy="1076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6067" y="7534839"/>
            <a:ext cx="1838324" cy="314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7279" y="7462027"/>
            <a:ext cx="1800224" cy="3047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226287" y="5143500"/>
            <a:ext cx="4463415" cy="3164840"/>
            <a:chOff x="8226287" y="5143500"/>
            <a:chExt cx="4463415" cy="31648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6287" y="7165264"/>
              <a:ext cx="1009649" cy="1142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03" y="5956152"/>
              <a:ext cx="1710364" cy="12696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1275" y="5143500"/>
              <a:ext cx="1838324" cy="11048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16631" y="604068"/>
            <a:ext cx="1145413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9900" dirty="0">
                <a:solidFill>
                  <a:schemeClr val="bg1"/>
                </a:solidFill>
                <a:latin typeface="Sitka Banner" panose="02000505000000020004" pitchFamily="2" charset="0"/>
                <a:cs typeface="Trebuchet MS"/>
              </a:rPr>
              <a:t>Topologia de Redes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28695" y="3609710"/>
            <a:ext cx="13883640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6010" marR="5080" indent="-1083945">
              <a:lnSpc>
                <a:spcPct val="117300"/>
              </a:lnSpc>
              <a:spcBef>
                <a:spcPts val="95"/>
              </a:spcBef>
            </a:pPr>
            <a:r>
              <a:rPr sz="3250" b="1" spc="100" dirty="0">
                <a:latin typeface="Trebuchet MS" panose="020B0603020202020204" pitchFamily="34" charset="0"/>
                <a:cs typeface="Tahoma"/>
              </a:rPr>
              <a:t>Primeiramente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podemos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0" dirty="0">
                <a:latin typeface="Trebuchet MS" panose="020B0603020202020204" pitchFamily="34" charset="0"/>
                <a:cs typeface="Tahoma"/>
              </a:rPr>
              <a:t>dizer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sobre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0" dirty="0">
                <a:latin typeface="Trebuchet MS" panose="020B0603020202020204" pitchFamily="34" charset="0"/>
                <a:cs typeface="Tahoma"/>
              </a:rPr>
              <a:t>estrela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rede </a:t>
            </a:r>
            <a:r>
              <a:rPr sz="3250" b="1" spc="-94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30" dirty="0">
                <a:latin typeface="Trebuchet MS" panose="020B0603020202020204" pitchFamily="34" charset="0"/>
                <a:cs typeface="Tahoma"/>
              </a:rPr>
              <a:t>em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que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computador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0" dirty="0">
                <a:latin typeface="Trebuchet MS" panose="020B0603020202020204" pitchFamily="34" charset="0"/>
                <a:cs typeface="Tahoma"/>
              </a:rPr>
              <a:t>organizado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seguinte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55" dirty="0">
                <a:latin typeface="Trebuchet MS" panose="020B0603020202020204" pitchFamily="34" charset="0"/>
                <a:cs typeface="Tahoma"/>
              </a:rPr>
              <a:t>forma: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05147" y="5143500"/>
            <a:ext cx="3590290" cy="2044700"/>
            <a:chOff x="4505147" y="5143500"/>
            <a:chExt cx="3590290" cy="20447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6323" y="5995876"/>
              <a:ext cx="1748866" cy="1192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5147" y="5143500"/>
              <a:ext cx="1838324" cy="1104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34" y="7062429"/>
            <a:ext cx="1838324" cy="1104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8894" y="4916411"/>
            <a:ext cx="1838324" cy="11048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05147" y="5143500"/>
            <a:ext cx="8618220" cy="3088640"/>
            <a:chOff x="4505147" y="5143500"/>
            <a:chExt cx="8618220" cy="3088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4418" y="7127164"/>
              <a:ext cx="1838324" cy="1104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1275" y="5143500"/>
              <a:ext cx="1838324" cy="1104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0504" y="6146883"/>
              <a:ext cx="180974" cy="10763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62117" y="6100630"/>
              <a:ext cx="4572635" cy="1517650"/>
            </a:xfrm>
            <a:custGeom>
              <a:avLst/>
              <a:gdLst/>
              <a:ahLst/>
              <a:cxnLst/>
              <a:rect l="l" t="t" r="r" b="b"/>
              <a:pathLst>
                <a:path w="4572634" h="1517650">
                  <a:moveTo>
                    <a:pt x="0" y="72337"/>
                  </a:moveTo>
                  <a:lnTo>
                    <a:pt x="23065" y="0"/>
                  </a:lnTo>
                  <a:lnTo>
                    <a:pt x="68182" y="22240"/>
                  </a:lnTo>
                  <a:lnTo>
                    <a:pt x="114649" y="40725"/>
                  </a:lnTo>
                  <a:lnTo>
                    <a:pt x="162069" y="56604"/>
                  </a:lnTo>
                  <a:lnTo>
                    <a:pt x="210046" y="71022"/>
                  </a:lnTo>
                  <a:lnTo>
                    <a:pt x="258184" y="85128"/>
                  </a:lnTo>
                  <a:lnTo>
                    <a:pt x="306086" y="100068"/>
                  </a:lnTo>
                  <a:lnTo>
                    <a:pt x="354289" y="115817"/>
                  </a:lnTo>
                  <a:lnTo>
                    <a:pt x="451017" y="146690"/>
                  </a:lnTo>
                  <a:lnTo>
                    <a:pt x="4291145" y="1370340"/>
                  </a:lnTo>
                  <a:lnTo>
                    <a:pt x="4491780" y="1433620"/>
                  </a:lnTo>
                  <a:lnTo>
                    <a:pt x="4530930" y="1444193"/>
                  </a:lnTo>
                  <a:lnTo>
                    <a:pt x="4572047" y="1453756"/>
                  </a:lnTo>
                  <a:lnTo>
                    <a:pt x="4551826" y="1517175"/>
                  </a:lnTo>
                  <a:lnTo>
                    <a:pt x="4504381" y="1497089"/>
                  </a:lnTo>
                  <a:lnTo>
                    <a:pt x="4456062" y="1479362"/>
                  </a:lnTo>
                  <a:lnTo>
                    <a:pt x="4407160" y="1463269"/>
                  </a:lnTo>
                  <a:lnTo>
                    <a:pt x="4308781" y="1433083"/>
                  </a:lnTo>
                  <a:lnTo>
                    <a:pt x="2745901" y="934791"/>
                  </a:lnTo>
                  <a:lnTo>
                    <a:pt x="2643773" y="901794"/>
                  </a:lnTo>
                  <a:lnTo>
                    <a:pt x="2440088" y="835218"/>
                  </a:lnTo>
                  <a:lnTo>
                    <a:pt x="605402" y="252275"/>
                  </a:lnTo>
                  <a:lnTo>
                    <a:pt x="509907" y="221393"/>
                  </a:lnTo>
                  <a:lnTo>
                    <a:pt x="319138" y="158935"/>
                  </a:lnTo>
                  <a:lnTo>
                    <a:pt x="271363" y="143580"/>
                  </a:lnTo>
                  <a:lnTo>
                    <a:pt x="227595" y="129756"/>
                  </a:lnTo>
                  <a:lnTo>
                    <a:pt x="183607" y="116123"/>
                  </a:lnTo>
                  <a:lnTo>
                    <a:pt x="139496" y="102713"/>
                  </a:lnTo>
                  <a:lnTo>
                    <a:pt x="95357" y="89555"/>
                  </a:lnTo>
                  <a:lnTo>
                    <a:pt x="51285" y="76682"/>
                  </a:lnTo>
                  <a:lnTo>
                    <a:pt x="13589" y="72952"/>
                  </a:lnTo>
                  <a:lnTo>
                    <a:pt x="0" y="72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345" y="6016389"/>
              <a:ext cx="138847" cy="1730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897" y="7532598"/>
              <a:ext cx="133618" cy="168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5147" y="5143500"/>
              <a:ext cx="1838324" cy="1104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763" y="6050753"/>
              <a:ext cx="180974" cy="10763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04799" y="6007761"/>
              <a:ext cx="4606925" cy="1520825"/>
            </a:xfrm>
            <a:custGeom>
              <a:avLst/>
              <a:gdLst/>
              <a:ahLst/>
              <a:cxnLst/>
              <a:rect l="l" t="t" r="r" b="b"/>
              <a:pathLst>
                <a:path w="4606925" h="1520825">
                  <a:moveTo>
                    <a:pt x="22901" y="1520215"/>
                  </a:moveTo>
                  <a:lnTo>
                    <a:pt x="0" y="1447825"/>
                  </a:lnTo>
                  <a:lnTo>
                    <a:pt x="50021" y="1439849"/>
                  </a:lnTo>
                  <a:lnTo>
                    <a:pt x="98979" y="1428027"/>
                  </a:lnTo>
                  <a:lnTo>
                    <a:pt x="147213" y="1413525"/>
                  </a:lnTo>
                  <a:lnTo>
                    <a:pt x="195059" y="1397509"/>
                  </a:lnTo>
                  <a:lnTo>
                    <a:pt x="242857" y="1381145"/>
                  </a:lnTo>
                  <a:lnTo>
                    <a:pt x="290944" y="1365599"/>
                  </a:lnTo>
                  <a:lnTo>
                    <a:pt x="339747" y="1350538"/>
                  </a:lnTo>
                  <a:lnTo>
                    <a:pt x="437255" y="1319720"/>
                  </a:lnTo>
                  <a:lnTo>
                    <a:pt x="4320669" y="90302"/>
                  </a:lnTo>
                  <a:lnTo>
                    <a:pt x="4509036" y="30048"/>
                  </a:lnTo>
                  <a:lnTo>
                    <a:pt x="4547389" y="16006"/>
                  </a:lnTo>
                  <a:lnTo>
                    <a:pt x="4586776" y="0"/>
                  </a:lnTo>
                  <a:lnTo>
                    <a:pt x="4606854" y="63465"/>
                  </a:lnTo>
                  <a:lnTo>
                    <a:pt x="4556164" y="74547"/>
                  </a:lnTo>
                  <a:lnTo>
                    <a:pt x="4506120" y="88061"/>
                  </a:lnTo>
                  <a:lnTo>
                    <a:pt x="4456543" y="103245"/>
                  </a:lnTo>
                  <a:lnTo>
                    <a:pt x="4358073" y="135580"/>
                  </a:lnTo>
                  <a:lnTo>
                    <a:pt x="2782885" y="633960"/>
                  </a:lnTo>
                  <a:lnTo>
                    <a:pt x="2679701" y="666172"/>
                  </a:lnTo>
                  <a:lnTo>
                    <a:pt x="2473465" y="729790"/>
                  </a:lnTo>
                  <a:lnTo>
                    <a:pt x="625495" y="1316485"/>
                  </a:lnTo>
                  <a:lnTo>
                    <a:pt x="528996" y="1346581"/>
                  </a:lnTo>
                  <a:lnTo>
                    <a:pt x="335778" y="1406080"/>
                  </a:lnTo>
                  <a:lnTo>
                    <a:pt x="287556" y="1421215"/>
                  </a:lnTo>
                  <a:lnTo>
                    <a:pt x="243518" y="1435278"/>
                  </a:lnTo>
                  <a:lnTo>
                    <a:pt x="199411" y="1449625"/>
                  </a:lnTo>
                  <a:lnTo>
                    <a:pt x="155331" y="1464225"/>
                  </a:lnTo>
                  <a:lnTo>
                    <a:pt x="111374" y="1479048"/>
                  </a:lnTo>
                  <a:lnTo>
                    <a:pt x="67638" y="1494063"/>
                  </a:lnTo>
                  <a:lnTo>
                    <a:pt x="34444" y="1512848"/>
                  </a:lnTo>
                  <a:lnTo>
                    <a:pt x="22901" y="1520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9562" y="7436734"/>
              <a:ext cx="139040" cy="171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7097" y="5920507"/>
              <a:ext cx="141048" cy="1727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3734" y="5925241"/>
              <a:ext cx="1484444" cy="1226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5850" y="5826063"/>
              <a:ext cx="1916259" cy="17242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7916" y="7560617"/>
              <a:ext cx="4857749" cy="5714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16631" y="604069"/>
            <a:ext cx="1145413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9900" dirty="0">
                <a:solidFill>
                  <a:schemeClr val="bg1"/>
                </a:solidFill>
                <a:latin typeface="Sitka Banner" panose="02000505000000020004" pitchFamily="2" charset="0"/>
                <a:cs typeface="Trebuchet MS"/>
              </a:rPr>
              <a:t>Topologia de Redes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12932" y="3609709"/>
            <a:ext cx="13714730" cy="1121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2190" marR="5080" indent="-1000125">
              <a:lnSpc>
                <a:spcPct val="117300"/>
              </a:lnSpc>
              <a:spcBef>
                <a:spcPts val="95"/>
              </a:spcBef>
            </a:pPr>
            <a:r>
              <a:rPr sz="3250" b="1" spc="100" dirty="0">
                <a:latin typeface="Trebuchet MS" panose="020B0603020202020204" pitchFamily="34" charset="0"/>
                <a:cs typeface="Tahoma"/>
              </a:rPr>
              <a:t>Primeiramente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podemos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0" dirty="0">
                <a:latin typeface="Trebuchet MS" panose="020B0603020202020204" pitchFamily="34" charset="0"/>
                <a:cs typeface="Tahoma"/>
              </a:rPr>
              <a:t>dizer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sobre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malha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rede </a:t>
            </a:r>
            <a:r>
              <a:rPr sz="3250" b="1" spc="-93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30" dirty="0">
                <a:latin typeface="Trebuchet MS" panose="020B0603020202020204" pitchFamily="34" charset="0"/>
                <a:cs typeface="Tahoma"/>
              </a:rPr>
              <a:t>em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que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computador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0" dirty="0">
                <a:latin typeface="Trebuchet MS" panose="020B0603020202020204" pitchFamily="34" charset="0"/>
                <a:cs typeface="Tahoma"/>
              </a:rPr>
              <a:t>organizado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seguinte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55" dirty="0">
                <a:latin typeface="Trebuchet MS" panose="020B0603020202020204" pitchFamily="34" charset="0"/>
                <a:cs typeface="Tahoma"/>
              </a:rPr>
              <a:t>forma: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89390" y="5247616"/>
            <a:ext cx="1073872" cy="5354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11961" y="5314108"/>
            <a:ext cx="1090238" cy="404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9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0" y="5063132"/>
                </a:moveTo>
                <a:lnTo>
                  <a:pt x="433586" y="5063132"/>
                </a:lnTo>
                <a:lnTo>
                  <a:pt x="390562" y="5056712"/>
                </a:lnTo>
                <a:lnTo>
                  <a:pt x="344494" y="5045135"/>
                </a:lnTo>
                <a:lnTo>
                  <a:pt x="299877" y="5029155"/>
                </a:lnTo>
                <a:lnTo>
                  <a:pt x="257028" y="5008905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2"/>
                </a:lnTo>
                <a:lnTo>
                  <a:pt x="110010" y="4888221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8"/>
                </a:lnTo>
                <a:lnTo>
                  <a:pt x="9420" y="4675570"/>
                </a:lnTo>
                <a:lnTo>
                  <a:pt x="2377" y="4628370"/>
                </a:lnTo>
                <a:lnTo>
                  <a:pt x="0" y="458035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1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6"/>
                </a:lnTo>
                <a:lnTo>
                  <a:pt x="299877" y="36976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4" y="0"/>
                </a:lnTo>
                <a:lnTo>
                  <a:pt x="14597522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6"/>
                </a:lnTo>
                <a:lnTo>
                  <a:pt x="14826259" y="57226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1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7"/>
                </a:lnTo>
                <a:lnTo>
                  <a:pt x="15080911" y="4628370"/>
                </a:lnTo>
                <a:lnTo>
                  <a:pt x="15073868" y="4675570"/>
                </a:lnTo>
                <a:lnTo>
                  <a:pt x="15062290" y="4721638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1"/>
                </a:lnTo>
                <a:lnTo>
                  <a:pt x="14941009" y="4923852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5"/>
                </a:lnTo>
                <a:lnTo>
                  <a:pt x="14783410" y="5029155"/>
                </a:lnTo>
                <a:lnTo>
                  <a:pt x="14738793" y="5045135"/>
                </a:lnTo>
                <a:lnTo>
                  <a:pt x="14692725" y="5056712"/>
                </a:lnTo>
                <a:lnTo>
                  <a:pt x="14649700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3044" y="604069"/>
            <a:ext cx="1218120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65" dirty="0">
                <a:latin typeface="Sitka Banner" panose="02000505000000020004" pitchFamily="2" charset="0"/>
              </a:rPr>
              <a:t>Categorias de Rede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8620" y="3609710"/>
            <a:ext cx="12330430" cy="46736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54125">
              <a:lnSpc>
                <a:spcPct val="100000"/>
              </a:lnSpc>
              <a:spcBef>
                <a:spcPts val="770"/>
              </a:spcBef>
            </a:pPr>
            <a:r>
              <a:rPr sz="3250" b="1" spc="55" dirty="0">
                <a:latin typeface="Trebuchet MS" panose="020B0603020202020204" pitchFamily="34" charset="0"/>
                <a:cs typeface="Tahoma"/>
              </a:rPr>
              <a:t>Entre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as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categorias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cada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rede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podemos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" dirty="0">
                <a:latin typeface="Trebuchet MS" panose="020B0603020202020204" pitchFamily="34" charset="0"/>
                <a:cs typeface="Tahoma"/>
              </a:rPr>
              <a:t>dizer: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  <a:p>
            <a:pPr marL="12700" marR="5080">
              <a:lnSpc>
                <a:spcPct val="117300"/>
              </a:lnSpc>
            </a:pPr>
            <a:r>
              <a:rPr sz="3250" b="1" spc="-30" dirty="0">
                <a:latin typeface="Trebuchet MS" panose="020B0603020202020204" pitchFamily="34" charset="0"/>
                <a:cs typeface="Tahoma"/>
              </a:rPr>
              <a:t>-Lan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-240" dirty="0">
                <a:latin typeface="Trebuchet MS" panose="020B0603020202020204" pitchFamily="34" charset="0"/>
                <a:cs typeface="Tahoma"/>
              </a:rPr>
              <a:t>: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comunicação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privado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para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20" dirty="0">
                <a:latin typeface="Trebuchet MS" panose="020B0603020202020204" pitchFamily="34" charset="0"/>
                <a:cs typeface="Tahoma"/>
              </a:rPr>
              <a:t>uma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casa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ou </a:t>
            </a:r>
            <a:r>
              <a:rPr sz="3250" b="1" spc="-94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35" dirty="0">
                <a:latin typeface="Trebuchet MS" panose="020B0603020202020204" pitchFamily="34" charset="0"/>
                <a:cs typeface="Tahoma"/>
              </a:rPr>
              <a:t>organização;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1387475" algn="l"/>
              </a:tabLst>
            </a:pPr>
            <a:r>
              <a:rPr sz="3250" b="1" spc="-60" dirty="0">
                <a:latin typeface="Trebuchet MS" panose="020B0603020202020204" pitchFamily="34" charset="0"/>
                <a:cs typeface="Tahoma"/>
              </a:rPr>
              <a:t>-Pan</a:t>
            </a:r>
            <a:r>
              <a:rPr sz="3250" b="1" spc="-10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-240" dirty="0">
                <a:latin typeface="Trebuchet MS" panose="020B0603020202020204" pitchFamily="34" charset="0"/>
                <a:cs typeface="Tahoma"/>
              </a:rPr>
              <a:t>:	</a:t>
            </a:r>
            <a:r>
              <a:rPr sz="3250" b="1" spc="30" dirty="0">
                <a:latin typeface="Trebuchet MS" panose="020B0603020202020204" pitchFamily="34" charset="0"/>
                <a:cs typeface="Tahoma"/>
              </a:rPr>
              <a:t>Redes</a:t>
            </a:r>
            <a:r>
              <a:rPr sz="3250" b="1" spc="-12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0" dirty="0">
                <a:latin typeface="Trebuchet MS" panose="020B0603020202020204" pitchFamily="34" charset="0"/>
                <a:cs typeface="Tahoma"/>
              </a:rPr>
              <a:t>bluetooth</a:t>
            </a:r>
            <a:r>
              <a:rPr sz="3250" b="1" spc="-12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</a:t>
            </a:r>
            <a:r>
              <a:rPr sz="3250" b="1" spc="-12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5" dirty="0">
                <a:latin typeface="Trebuchet MS" panose="020B0603020202020204" pitchFamily="34" charset="0"/>
                <a:cs typeface="Tahoma"/>
              </a:rPr>
              <a:t>uwb;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  <a:p>
            <a:pPr marL="12700" marR="693420">
              <a:lnSpc>
                <a:spcPct val="117300"/>
              </a:lnSpc>
            </a:pPr>
            <a:r>
              <a:rPr sz="3250" b="1" spc="-70" dirty="0">
                <a:latin typeface="Trebuchet MS" panose="020B0603020202020204" pitchFamily="34" charset="0"/>
                <a:cs typeface="Tahoma"/>
              </a:rPr>
              <a:t>-Wan: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para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55" dirty="0">
                <a:latin typeface="Trebuchet MS" panose="020B0603020202020204" pitchFamily="34" charset="0"/>
                <a:cs typeface="Tahoma"/>
              </a:rPr>
              <a:t>longa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distância,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como</a:t>
            </a:r>
            <a:r>
              <a:rPr sz="3250" b="1" spc="-10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conexão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 </a:t>
            </a:r>
            <a:r>
              <a:rPr sz="3250" b="1" spc="-94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locais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diferentes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países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10" dirty="0">
                <a:latin typeface="Trebuchet MS" panose="020B0603020202020204" pitchFamily="34" charset="0"/>
                <a:cs typeface="Tahoma"/>
              </a:rPr>
              <a:t>ate</a:t>
            </a:r>
            <a:r>
              <a:rPr sz="3250" b="1" spc="-10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continentes;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  <a:p>
            <a:pPr marL="12700" marR="182880">
              <a:lnSpc>
                <a:spcPct val="117300"/>
              </a:lnSpc>
            </a:pPr>
            <a:r>
              <a:rPr sz="3250" b="1" spc="-30" dirty="0">
                <a:latin typeface="Trebuchet MS" panose="020B0603020202020204" pitchFamily="34" charset="0"/>
                <a:cs typeface="Tahoma"/>
              </a:rPr>
              <a:t>-Man: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Acesso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14" dirty="0">
                <a:latin typeface="Trebuchet MS" panose="020B0603020202020204" pitchFamily="34" charset="0"/>
                <a:cs typeface="Tahoma"/>
              </a:rPr>
              <a:t>internet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para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diferentes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locais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14" dirty="0">
                <a:latin typeface="Trebuchet MS" panose="020B0603020202020204" pitchFamily="34" charset="0"/>
                <a:cs typeface="Tahoma"/>
              </a:rPr>
              <a:t>mesma </a:t>
            </a:r>
            <a:r>
              <a:rPr sz="3250" b="1" spc="-93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30" dirty="0">
                <a:latin typeface="Trebuchet MS" panose="020B0603020202020204" pitchFamily="34" charset="0"/>
                <a:cs typeface="Tahoma"/>
              </a:rPr>
              <a:t>cidade;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1" y="5063132"/>
                </a:moveTo>
                <a:lnTo>
                  <a:pt x="433585" y="5063132"/>
                </a:lnTo>
                <a:lnTo>
                  <a:pt x="390562" y="5056712"/>
                </a:lnTo>
                <a:lnTo>
                  <a:pt x="344494" y="5045135"/>
                </a:lnTo>
                <a:lnTo>
                  <a:pt x="299877" y="5029155"/>
                </a:lnTo>
                <a:lnTo>
                  <a:pt x="257028" y="5008905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8"/>
                </a:lnTo>
                <a:lnTo>
                  <a:pt x="9420" y="4675570"/>
                </a:lnTo>
                <a:lnTo>
                  <a:pt x="2377" y="4628370"/>
                </a:lnTo>
                <a:lnTo>
                  <a:pt x="0" y="458035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8" y="0"/>
                </a:lnTo>
                <a:lnTo>
                  <a:pt x="14597519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7"/>
                </a:lnTo>
                <a:lnTo>
                  <a:pt x="15080911" y="4628370"/>
                </a:lnTo>
                <a:lnTo>
                  <a:pt x="15073868" y="4675570"/>
                </a:lnTo>
                <a:lnTo>
                  <a:pt x="15062290" y="4721638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5"/>
                </a:lnTo>
                <a:lnTo>
                  <a:pt x="14783410" y="5029155"/>
                </a:lnTo>
                <a:lnTo>
                  <a:pt x="14738793" y="5045135"/>
                </a:lnTo>
                <a:lnTo>
                  <a:pt x="14692725" y="5056712"/>
                </a:lnTo>
                <a:lnTo>
                  <a:pt x="14649701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3979" y="604067"/>
            <a:ext cx="1424305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pc="165" dirty="0"/>
              <a:t>C</a:t>
            </a:r>
            <a:r>
              <a:rPr lang="pt-BR" i="0" spc="165" dirty="0">
                <a:latin typeface="Sitka Banner" panose="02000505000000020004" pitchFamily="2" charset="0"/>
              </a:rPr>
              <a:t>omutação de Circuitos</a:t>
            </a:r>
            <a:endParaRPr spc="165" dirty="0"/>
          </a:p>
        </p:txBody>
      </p:sp>
      <p:sp>
        <p:nvSpPr>
          <p:cNvPr id="4" name="object 4"/>
          <p:cNvSpPr txBox="1"/>
          <p:nvPr/>
        </p:nvSpPr>
        <p:spPr>
          <a:xfrm>
            <a:off x="2239792" y="3923144"/>
            <a:ext cx="12571730" cy="3472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sz="3250" b="1" spc="150" dirty="0">
                <a:latin typeface="Trebuchet MS" panose="020B0603020202020204" pitchFamily="34" charset="0"/>
                <a:cs typeface="Tahoma"/>
              </a:rPr>
              <a:t>A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comutação</a:t>
            </a:r>
            <a:r>
              <a:rPr lang="pt-BR" sz="3250" b="1" spc="95" dirty="0">
                <a:latin typeface="Trebuchet MS" panose="020B0603020202020204" pitchFamily="34" charset="0"/>
                <a:cs typeface="Tahoma"/>
              </a:rPr>
              <a:t> de circuitos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5" dirty="0">
                <a:latin typeface="Trebuchet MS" panose="020B0603020202020204" pitchFamily="34" charset="0"/>
                <a:cs typeface="Tahoma"/>
              </a:rPr>
              <a:t>físico,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que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refere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mudança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 </a:t>
            </a:r>
            <a:r>
              <a:rPr sz="3250" b="1" spc="-94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banda </a:t>
            </a:r>
            <a:r>
              <a:rPr sz="3250" b="1" spc="50" dirty="0">
                <a:latin typeface="Trebuchet MS" panose="020B0603020202020204" pitchFamily="34" charset="0"/>
                <a:cs typeface="Tahoma"/>
              </a:rPr>
              <a:t>larga,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 </a:t>
            </a:r>
            <a:r>
              <a:rPr sz="3250" b="1" spc="65" dirty="0">
                <a:latin typeface="Trebuchet MS" panose="020B0603020202020204" pitchFamily="34" charset="0"/>
                <a:cs typeface="Tahoma"/>
              </a:rPr>
              <a:t>grande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exemplo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disso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 a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mudança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que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00" dirty="0">
                <a:latin typeface="Trebuchet MS" panose="020B0603020202020204" pitchFamily="34" charset="0"/>
                <a:cs typeface="Tahoma"/>
              </a:rPr>
              <a:t>era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feita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pelas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telefonistas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para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se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haver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a </a:t>
            </a:r>
            <a:r>
              <a:rPr sz="3250" b="1" spc="55" dirty="0">
                <a:latin typeface="Trebuchet MS" panose="020B0603020202020204" pitchFamily="34" charset="0"/>
                <a:cs typeface="Tahoma"/>
              </a:rPr>
              <a:t>ligação </a:t>
            </a:r>
            <a:r>
              <a:rPr sz="3250" b="1" spc="110" dirty="0">
                <a:latin typeface="Trebuchet MS" panose="020B0603020202020204" pitchFamily="34" charset="0"/>
                <a:cs typeface="Tahoma"/>
              </a:rPr>
              <a:t>entre </a:t>
            </a:r>
            <a:r>
              <a:rPr sz="3250" b="1" spc="114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dois </a:t>
            </a:r>
            <a:r>
              <a:rPr sz="3250" b="1" spc="65" dirty="0">
                <a:latin typeface="Trebuchet MS" panose="020B0603020202020204" pitchFamily="34" charset="0"/>
                <a:cs typeface="Tahoma"/>
              </a:rPr>
              <a:t>pontos. </a:t>
            </a:r>
            <a:r>
              <a:rPr sz="3250" b="1" spc="25" dirty="0">
                <a:latin typeface="Trebuchet MS" panose="020B0603020202020204" pitchFamily="34" charset="0"/>
                <a:cs typeface="Tahoma"/>
              </a:rPr>
              <a:t>Este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tipo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comutação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deve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haver </a:t>
            </a:r>
            <a:r>
              <a:rPr sz="3250" b="1" spc="120" dirty="0">
                <a:latin typeface="Trebuchet MS" panose="020B0603020202020204" pitchFamily="34" charset="0"/>
                <a:cs typeface="Tahoma"/>
              </a:rPr>
              <a:t>uma </a:t>
            </a:r>
            <a:r>
              <a:rPr sz="3250" b="1" spc="12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iniciativa </a:t>
            </a:r>
            <a:r>
              <a:rPr sz="3250" b="1" spc="-25" dirty="0">
                <a:latin typeface="Trebuchet MS" panose="020B0603020202020204" pitchFamily="34" charset="0"/>
                <a:cs typeface="Tahoma"/>
              </a:rPr>
              <a:t>(ligação),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seus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dados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são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mandados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por bits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chegam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14" dirty="0">
                <a:latin typeface="Trebuchet MS" panose="020B0603020202020204" pitchFamily="34" charset="0"/>
                <a:cs typeface="Tahoma"/>
              </a:rPr>
              <a:t>forma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ordenada.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41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5" y="5063132"/>
                </a:moveTo>
                <a:lnTo>
                  <a:pt x="433581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4597512" y="0"/>
                </a:lnTo>
                <a:lnTo>
                  <a:pt x="14645525" y="2377"/>
                </a:lnTo>
                <a:lnTo>
                  <a:pt x="14692725" y="9420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80"/>
                </a:lnTo>
                <a:lnTo>
                  <a:pt x="14973278" y="177911"/>
                </a:lnTo>
                <a:lnTo>
                  <a:pt x="15001672" y="216266"/>
                </a:lnTo>
                <a:lnTo>
                  <a:pt x="15026060" y="257028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2"/>
                </a:lnTo>
                <a:lnTo>
                  <a:pt x="15083288" y="485775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5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2031" y="604073"/>
            <a:ext cx="135070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pc="165" dirty="0"/>
              <a:t>C</a:t>
            </a:r>
            <a:r>
              <a:rPr lang="pt-BR" i="0" spc="165" dirty="0">
                <a:latin typeface="Sitka Banner" panose="02000505000000020004" pitchFamily="2" charset="0"/>
              </a:rPr>
              <a:t>omutação de Pacotes</a:t>
            </a:r>
            <a:endParaRPr spc="229" dirty="0"/>
          </a:p>
        </p:txBody>
      </p:sp>
      <p:sp>
        <p:nvSpPr>
          <p:cNvPr id="4" name="object 4"/>
          <p:cNvSpPr txBox="1"/>
          <p:nvPr/>
        </p:nvSpPr>
        <p:spPr>
          <a:xfrm>
            <a:off x="2196530" y="3905582"/>
            <a:ext cx="12658090" cy="293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300"/>
              </a:lnSpc>
              <a:spcBef>
                <a:spcPts val="95"/>
              </a:spcBef>
            </a:pPr>
            <a:r>
              <a:rPr sz="3250" b="1" spc="-195" dirty="0">
                <a:latin typeface="Trebuchet MS" panose="020B0603020202020204" pitchFamily="34" charset="0"/>
                <a:cs typeface="Tahoma"/>
              </a:rPr>
              <a:t>Já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esse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meio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possui algumas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diferenças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a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comutação </a:t>
            </a:r>
            <a:r>
              <a:rPr sz="3250" b="1" spc="10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circuitos, </a:t>
            </a:r>
            <a:r>
              <a:rPr sz="3250" b="1" spc="140" dirty="0">
                <a:latin typeface="Trebuchet MS" panose="020B0603020202020204" pitchFamily="34" charset="0"/>
                <a:cs typeface="Tahoma"/>
              </a:rPr>
              <a:t>um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deles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é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por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não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precisar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ser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enviado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114" dirty="0">
                <a:latin typeface="Trebuchet MS" panose="020B0603020202020204" pitchFamily="34" charset="0"/>
                <a:cs typeface="Tahoma"/>
              </a:rPr>
              <a:t>forma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ordenada, </a:t>
            </a:r>
            <a:r>
              <a:rPr sz="3250" b="1" spc="110" dirty="0">
                <a:latin typeface="Trebuchet MS" panose="020B0603020202020204" pitchFamily="34" charset="0"/>
                <a:cs typeface="Tahoma"/>
              </a:rPr>
              <a:t>outra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característica é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por </a:t>
            </a:r>
            <a:r>
              <a:rPr sz="3250" b="1" spc="105" dirty="0">
                <a:latin typeface="Trebuchet MS" panose="020B0603020202020204" pitchFamily="34" charset="0"/>
                <a:cs typeface="Tahoma"/>
              </a:rPr>
              <a:t>haver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varias </a:t>
            </a:r>
            <a:r>
              <a:rPr sz="3250" b="1" spc="10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65" dirty="0">
                <a:latin typeface="Trebuchet MS" panose="020B0603020202020204" pitchFamily="34" charset="0"/>
                <a:cs typeface="Tahoma"/>
              </a:rPr>
              <a:t>"ligações",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no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0" dirty="0">
                <a:latin typeface="Trebuchet MS" panose="020B0603020202020204" pitchFamily="34" charset="0"/>
                <a:cs typeface="Tahoma"/>
              </a:rPr>
              <a:t>caso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vários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locais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0" dirty="0">
                <a:latin typeface="Trebuchet MS" panose="020B0603020202020204" pitchFamily="34" charset="0"/>
                <a:cs typeface="Tahoma"/>
              </a:rPr>
              <a:t>origem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de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informações, </a:t>
            </a:r>
            <a:r>
              <a:rPr sz="3250" b="1" spc="-93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como</a:t>
            </a:r>
            <a:r>
              <a:rPr sz="3250" b="1" spc="-110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85" dirty="0">
                <a:latin typeface="Trebuchet MS" panose="020B0603020202020204" pitchFamily="34" charset="0"/>
                <a:cs typeface="Tahoma"/>
              </a:rPr>
              <a:t>por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0" dirty="0">
                <a:latin typeface="Trebuchet MS" panose="020B0603020202020204" pitchFamily="34" charset="0"/>
                <a:cs typeface="Tahoma"/>
              </a:rPr>
              <a:t>exemplo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75" dirty="0">
                <a:latin typeface="Trebuchet MS" panose="020B0603020202020204" pitchFamily="34" charset="0"/>
                <a:cs typeface="Tahoma"/>
              </a:rPr>
              <a:t>o</a:t>
            </a:r>
            <a:r>
              <a:rPr sz="3250" b="1" spc="-105" dirty="0">
                <a:latin typeface="Trebuchet MS" panose="020B0603020202020204" pitchFamily="34" charset="0"/>
                <a:cs typeface="Tahoma"/>
              </a:rPr>
              <a:t> </a:t>
            </a:r>
            <a:r>
              <a:rPr sz="3250" b="1" spc="95" dirty="0">
                <a:latin typeface="Trebuchet MS" panose="020B0603020202020204" pitchFamily="34" charset="0"/>
                <a:cs typeface="Tahoma"/>
              </a:rPr>
              <a:t>torrent.</a:t>
            </a:r>
            <a:endParaRPr sz="3250" b="1" dirty="0">
              <a:latin typeface="Trebuchet MS" panose="020B0603020202020204" pitchFamily="34" charset="0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8" y="5063132"/>
                </a:moveTo>
                <a:lnTo>
                  <a:pt x="433579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4597512" y="0"/>
                </a:lnTo>
                <a:lnTo>
                  <a:pt x="14645525" y="2377"/>
                </a:lnTo>
                <a:lnTo>
                  <a:pt x="14692725" y="9420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80"/>
                </a:lnTo>
                <a:lnTo>
                  <a:pt x="14973278" y="177911"/>
                </a:lnTo>
                <a:lnTo>
                  <a:pt x="15001672" y="216266"/>
                </a:lnTo>
                <a:lnTo>
                  <a:pt x="15026060" y="257028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2"/>
                </a:lnTo>
                <a:lnTo>
                  <a:pt x="15083288" y="485775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8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4033" y="604068"/>
            <a:ext cx="14478000" cy="15395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340" dirty="0">
                <a:latin typeface="Sitka Banner" panose="02000505000000020004" pitchFamily="2" charset="0"/>
              </a:rPr>
              <a:t>Conceito de </a:t>
            </a:r>
            <a:r>
              <a:rPr lang="pt-BR" i="0" spc="340" dirty="0" err="1">
                <a:latin typeface="Sitka Banner" panose="02000505000000020004" pitchFamily="2" charset="0"/>
              </a:rPr>
              <a:t>Protocólo</a:t>
            </a:r>
            <a:endParaRPr i="0" spc="34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7900" y="3917789"/>
            <a:ext cx="12465050" cy="3511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sz="3250" b="1" spc="-55" dirty="0">
                <a:latin typeface="Trebuchet MS"/>
                <a:cs typeface="Trebuchet MS"/>
              </a:rPr>
              <a:t>È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370" dirty="0">
                <a:latin typeface="Trebuchet MS"/>
                <a:cs typeface="Trebuchet MS"/>
              </a:rPr>
              <a:t>um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conjunto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regras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85" dirty="0">
                <a:latin typeface="Trebuchet MS"/>
                <a:cs typeface="Trebuchet MS"/>
              </a:rPr>
              <a:t>na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qual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75" dirty="0">
                <a:latin typeface="Trebuchet MS"/>
                <a:cs typeface="Trebuchet MS"/>
              </a:rPr>
              <a:t>comanda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305" dirty="0">
                <a:latin typeface="Trebuchet MS"/>
                <a:cs typeface="Trebuchet MS"/>
              </a:rPr>
              <a:t>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5" dirty="0">
                <a:latin typeface="Trebuchet MS"/>
                <a:cs typeface="Trebuchet MS"/>
              </a:rPr>
              <a:t>comunicação </a:t>
            </a:r>
            <a:r>
              <a:rPr sz="3250" b="1" spc="229" dirty="0">
                <a:latin typeface="Trebuchet MS"/>
                <a:cs typeface="Trebuchet MS"/>
              </a:rPr>
              <a:t> </a:t>
            </a:r>
            <a:r>
              <a:rPr sz="3250" b="1" spc="265" dirty="0">
                <a:latin typeface="Trebuchet MS"/>
                <a:cs typeface="Trebuchet MS"/>
              </a:rPr>
              <a:t>dos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computadores,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54" dirty="0">
                <a:latin typeface="Trebuchet MS"/>
                <a:cs typeface="Trebuchet MS"/>
              </a:rPr>
              <a:t>isso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65" dirty="0">
                <a:latin typeface="Trebuchet MS"/>
                <a:cs typeface="Trebuchet MS"/>
              </a:rPr>
              <a:t>como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algo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95" dirty="0">
                <a:latin typeface="Trebuchet MS"/>
                <a:cs typeface="Trebuchet MS"/>
              </a:rPr>
              <a:t>padronizado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90" dirty="0">
                <a:latin typeface="Trebuchet MS"/>
                <a:cs typeface="Trebuchet MS"/>
              </a:rPr>
              <a:t>pela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" dirty="0">
                <a:latin typeface="Trebuchet MS"/>
                <a:cs typeface="Trebuchet MS"/>
              </a:rPr>
              <a:t>IEEE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e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outras </a:t>
            </a:r>
            <a:r>
              <a:rPr sz="3250" b="1" spc="170" dirty="0">
                <a:latin typeface="Trebuchet MS"/>
                <a:cs typeface="Trebuchet MS"/>
              </a:rPr>
              <a:t>organizações. </a:t>
            </a:r>
            <a:r>
              <a:rPr sz="3250" b="1" spc="235" dirty="0">
                <a:latin typeface="Trebuchet MS"/>
                <a:cs typeface="Trebuchet MS"/>
              </a:rPr>
              <a:t>Logo </a:t>
            </a:r>
            <a:r>
              <a:rPr sz="3250" b="1" spc="150" dirty="0">
                <a:latin typeface="Trebuchet MS"/>
                <a:cs typeface="Trebuchet MS"/>
              </a:rPr>
              <a:t>é </a:t>
            </a:r>
            <a:r>
              <a:rPr sz="3250" b="1" spc="215" dirty="0">
                <a:latin typeface="Trebuchet MS"/>
                <a:cs typeface="Trebuchet MS"/>
              </a:rPr>
              <a:t>necessário </a:t>
            </a:r>
            <a:r>
              <a:rPr sz="3250" b="1" spc="210" dirty="0">
                <a:latin typeface="Trebuchet MS"/>
                <a:cs typeface="Trebuchet MS"/>
              </a:rPr>
              <a:t>que </a:t>
            </a:r>
            <a:r>
              <a:rPr sz="3250" b="1" spc="325" dirty="0">
                <a:latin typeface="Trebuchet MS"/>
                <a:cs typeface="Trebuchet MS"/>
              </a:rPr>
              <a:t>as </a:t>
            </a:r>
            <a:r>
              <a:rPr sz="3250" b="1" spc="280" dirty="0">
                <a:latin typeface="Trebuchet MS"/>
                <a:cs typeface="Trebuchet MS"/>
              </a:rPr>
              <a:t>duas </a:t>
            </a:r>
            <a:r>
              <a:rPr sz="3250" b="1" spc="285" dirty="0">
                <a:latin typeface="Trebuchet MS"/>
                <a:cs typeface="Trebuchet MS"/>
              </a:rPr>
              <a:t> </a:t>
            </a:r>
            <a:r>
              <a:rPr sz="3250" b="1" spc="280" dirty="0">
                <a:latin typeface="Trebuchet MS"/>
                <a:cs typeface="Trebuchet MS"/>
              </a:rPr>
              <a:t>maquinas </a:t>
            </a:r>
            <a:r>
              <a:rPr sz="3250" b="1" spc="254" dirty="0">
                <a:latin typeface="Trebuchet MS"/>
                <a:cs typeface="Trebuchet MS"/>
              </a:rPr>
              <a:t>entendam </a:t>
            </a:r>
            <a:r>
              <a:rPr sz="3250" b="1" spc="305" dirty="0">
                <a:latin typeface="Trebuchet MS"/>
                <a:cs typeface="Trebuchet MS"/>
              </a:rPr>
              <a:t>a </a:t>
            </a:r>
            <a:r>
              <a:rPr sz="3250" b="1" spc="315" dirty="0">
                <a:latin typeface="Trebuchet MS"/>
                <a:cs typeface="Trebuchet MS"/>
              </a:rPr>
              <a:t>mensagem </a:t>
            </a:r>
            <a:r>
              <a:rPr sz="3250" b="1" spc="229" dirty="0">
                <a:latin typeface="Trebuchet MS"/>
                <a:cs typeface="Trebuchet MS"/>
              </a:rPr>
              <a:t>enviada </a:t>
            </a:r>
            <a:r>
              <a:rPr sz="3250" b="1" spc="150" dirty="0">
                <a:latin typeface="Trebuchet MS"/>
                <a:cs typeface="Trebuchet MS"/>
              </a:rPr>
              <a:t>e </a:t>
            </a:r>
            <a:r>
              <a:rPr sz="3250" b="1" spc="210" dirty="0">
                <a:latin typeface="Trebuchet MS"/>
                <a:cs typeface="Trebuchet MS"/>
              </a:rPr>
              <a:t>que </a:t>
            </a:r>
            <a:r>
              <a:rPr sz="3250" b="1" spc="215" dirty="0">
                <a:latin typeface="Trebuchet MS"/>
                <a:cs typeface="Trebuchet MS"/>
              </a:rPr>
              <a:t> </a:t>
            </a:r>
            <a:r>
              <a:rPr sz="3250" b="1" spc="260" dirty="0">
                <a:latin typeface="Trebuchet MS"/>
                <a:cs typeface="Trebuchet MS"/>
              </a:rPr>
              <a:t>respondam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40" dirty="0">
                <a:latin typeface="Trebuchet MS"/>
                <a:cs typeface="Trebuchet MS"/>
              </a:rPr>
              <a:t>elas,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305" dirty="0">
                <a:latin typeface="Trebuchet MS"/>
                <a:cs typeface="Trebuchet MS"/>
              </a:rPr>
              <a:t>também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possui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chaves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20" dirty="0">
                <a:latin typeface="Trebuchet MS"/>
                <a:cs typeface="Trebuchet MS"/>
              </a:rPr>
              <a:t> </a:t>
            </a:r>
            <a:r>
              <a:rPr sz="3250" b="1" spc="190" dirty="0">
                <a:latin typeface="Trebuchet MS"/>
                <a:cs typeface="Trebuchet MS"/>
              </a:rPr>
              <a:t>protocolo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70" dirty="0">
                <a:latin typeface="Trebuchet MS"/>
                <a:cs typeface="Trebuchet MS"/>
              </a:rPr>
              <a:t>com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cada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370" dirty="0">
                <a:latin typeface="Trebuchet MS"/>
                <a:cs typeface="Trebuchet MS"/>
              </a:rPr>
              <a:t>um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50" dirty="0">
                <a:latin typeface="Trebuchet MS"/>
                <a:cs typeface="Trebuchet MS"/>
              </a:rPr>
              <a:t>uma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função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-250" dirty="0">
                <a:latin typeface="Trebuchet MS"/>
                <a:cs typeface="Trebuchet MS"/>
              </a:rPr>
              <a:t>.</a:t>
            </a:r>
            <a:endParaRPr sz="3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677371"/>
            <a:ext cx="125545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Conceito de Camadas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4000500"/>
            <a:ext cx="12729210" cy="293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sz="3250" b="1" spc="295" dirty="0">
                <a:latin typeface="Trebuchet MS"/>
                <a:cs typeface="Trebuchet MS"/>
              </a:rPr>
              <a:t>Camadas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95" dirty="0">
                <a:latin typeface="Trebuchet MS"/>
                <a:cs typeface="Trebuchet MS"/>
              </a:rPr>
              <a:t>são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caminho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65" dirty="0">
                <a:latin typeface="Trebuchet MS"/>
                <a:cs typeface="Trebuchet MS"/>
              </a:rPr>
              <a:t>realizado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90" dirty="0">
                <a:latin typeface="Trebuchet MS"/>
                <a:cs typeface="Trebuchet MS"/>
              </a:rPr>
              <a:t>pela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95" dirty="0">
                <a:latin typeface="Trebuchet MS"/>
                <a:cs typeface="Trebuchet MS"/>
              </a:rPr>
              <a:t>informação,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15" dirty="0">
                <a:latin typeface="Trebuchet MS"/>
                <a:cs typeface="Trebuchet MS"/>
              </a:rPr>
              <a:t>desde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254" dirty="0">
                <a:latin typeface="Trebuchet MS"/>
                <a:cs typeface="Trebuchet MS"/>
              </a:rPr>
              <a:t>emissor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5" dirty="0">
                <a:latin typeface="Trebuchet MS"/>
                <a:cs typeface="Trebuchet MS"/>
              </a:rPr>
              <a:t>até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30" dirty="0">
                <a:latin typeface="Trebuchet MS"/>
                <a:cs typeface="Trebuchet MS"/>
              </a:rPr>
              <a:t>receptor,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isto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separado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15" dirty="0">
                <a:latin typeface="Trebuchet MS"/>
                <a:cs typeface="Trebuchet MS"/>
              </a:rPr>
              <a:t>em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90" dirty="0">
                <a:latin typeface="Trebuchet MS"/>
                <a:cs typeface="Trebuchet MS"/>
              </a:rPr>
              <a:t>camadas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15" dirty="0">
                <a:latin typeface="Trebuchet MS"/>
                <a:cs typeface="Trebuchet MS"/>
              </a:rPr>
              <a:t>em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que </a:t>
            </a:r>
            <a:r>
              <a:rPr sz="3250" b="1" spc="215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cada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350" dirty="0">
                <a:latin typeface="Trebuchet MS"/>
                <a:cs typeface="Trebuchet MS"/>
              </a:rPr>
              <a:t>uma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delas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é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200" dirty="0">
                <a:latin typeface="Trebuchet MS"/>
                <a:cs typeface="Trebuchet MS"/>
              </a:rPr>
              <a:t>equivalente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05" dirty="0">
                <a:latin typeface="Trebuchet MS"/>
                <a:cs typeface="Trebuchet MS"/>
              </a:rPr>
              <a:t>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65" dirty="0">
                <a:latin typeface="Trebuchet MS"/>
                <a:cs typeface="Trebuchet MS"/>
              </a:rPr>
              <a:t>outra,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90" dirty="0">
                <a:latin typeface="Trebuchet MS"/>
                <a:cs typeface="Trebuchet MS"/>
              </a:rPr>
              <a:t>chamadas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235" dirty="0">
                <a:latin typeface="Trebuchet MS"/>
                <a:cs typeface="Trebuchet MS"/>
              </a:rPr>
              <a:t>então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190" dirty="0">
                <a:latin typeface="Trebuchet MS"/>
                <a:cs typeface="Trebuchet MS"/>
              </a:rPr>
              <a:t> </a:t>
            </a:r>
            <a:r>
              <a:rPr sz="3250" b="1" spc="160" dirty="0">
                <a:latin typeface="Trebuchet MS"/>
                <a:cs typeface="Trebuchet MS"/>
              </a:rPr>
              <a:t>hierarquia, </a:t>
            </a:r>
            <a:r>
              <a:rPr sz="3250" b="1" spc="310" dirty="0">
                <a:latin typeface="Trebuchet MS"/>
                <a:cs typeface="Trebuchet MS"/>
              </a:rPr>
              <a:t>assim </a:t>
            </a:r>
            <a:r>
              <a:rPr sz="3250" b="1" spc="285" dirty="0">
                <a:latin typeface="Trebuchet MS"/>
                <a:cs typeface="Trebuchet MS"/>
              </a:rPr>
              <a:t>há </a:t>
            </a:r>
            <a:r>
              <a:rPr sz="3250" b="1" spc="305" dirty="0">
                <a:latin typeface="Trebuchet MS"/>
                <a:cs typeface="Trebuchet MS"/>
              </a:rPr>
              <a:t>a </a:t>
            </a:r>
            <a:r>
              <a:rPr sz="3250" b="1" spc="235" dirty="0">
                <a:latin typeface="Trebuchet MS"/>
                <a:cs typeface="Trebuchet MS"/>
              </a:rPr>
              <a:t>separação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229" dirty="0">
                <a:latin typeface="Trebuchet MS"/>
                <a:cs typeface="Trebuchet MS"/>
              </a:rPr>
              <a:t>informações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229" dirty="0">
                <a:latin typeface="Trebuchet MS"/>
                <a:cs typeface="Trebuchet MS"/>
              </a:rPr>
              <a:t>cada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105" dirty="0">
                <a:latin typeface="Trebuchet MS"/>
                <a:cs typeface="Trebuchet MS"/>
              </a:rPr>
              <a:t>nível.</a:t>
            </a:r>
            <a:endParaRPr sz="3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677371"/>
            <a:ext cx="125545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Modelo OSI e TCP/IP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90533"/>
            <a:ext cx="12729210" cy="46556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Modelo OSI é um conjunto de ações para compartilhar dados, em que o receptor envia para o emissor seguindo a ordem do modelos, Podemos pensar como uma agência de lava carros, Primeiro é necessário lavar o carro para então depois seca-lo e etc.</a:t>
            </a:r>
          </a:p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Porém ha um outro tipo de Modelo, O TCP/IP , ele é uma versão na qual possui menos níveis, cumprindo a mesma função por rede.</a:t>
            </a:r>
          </a:p>
        </p:txBody>
      </p:sp>
    </p:spTree>
    <p:extLst>
      <p:ext uri="{BB962C8B-B14F-4D97-AF65-F5344CB8AC3E}">
        <p14:creationId xmlns:p14="http://schemas.microsoft.com/office/powerpoint/2010/main" val="104836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1610975" cy="5063490"/>
          </a:xfrm>
          <a:custGeom>
            <a:avLst/>
            <a:gdLst/>
            <a:ahLst/>
            <a:cxnLst/>
            <a:rect l="l" t="t" r="r" b="b"/>
            <a:pathLst>
              <a:path w="11610975" h="5063490">
                <a:moveTo>
                  <a:pt x="11176941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1124752" y="0"/>
                </a:lnTo>
                <a:lnTo>
                  <a:pt x="11172759" y="2376"/>
                </a:lnTo>
                <a:lnTo>
                  <a:pt x="11219959" y="9419"/>
                </a:lnTo>
                <a:lnTo>
                  <a:pt x="11266027" y="20997"/>
                </a:lnTo>
                <a:lnTo>
                  <a:pt x="11310644" y="36977"/>
                </a:lnTo>
                <a:lnTo>
                  <a:pt x="11353493" y="57227"/>
                </a:lnTo>
                <a:lnTo>
                  <a:pt x="11394255" y="81615"/>
                </a:lnTo>
                <a:lnTo>
                  <a:pt x="11432610" y="110010"/>
                </a:lnTo>
                <a:lnTo>
                  <a:pt x="11468241" y="142279"/>
                </a:lnTo>
                <a:lnTo>
                  <a:pt x="11500511" y="177910"/>
                </a:lnTo>
                <a:lnTo>
                  <a:pt x="11528905" y="216266"/>
                </a:lnTo>
                <a:lnTo>
                  <a:pt x="11553294" y="257027"/>
                </a:lnTo>
                <a:lnTo>
                  <a:pt x="11573544" y="299876"/>
                </a:lnTo>
                <a:lnTo>
                  <a:pt x="11589523" y="344494"/>
                </a:lnTo>
                <a:lnTo>
                  <a:pt x="11601101" y="390562"/>
                </a:lnTo>
                <a:lnTo>
                  <a:pt x="11608144" y="437761"/>
                </a:lnTo>
                <a:lnTo>
                  <a:pt x="11610521" y="485774"/>
                </a:lnTo>
                <a:lnTo>
                  <a:pt x="11610521" y="4580358"/>
                </a:lnTo>
                <a:lnTo>
                  <a:pt x="11608144" y="4628371"/>
                </a:lnTo>
                <a:lnTo>
                  <a:pt x="11601101" y="4675571"/>
                </a:lnTo>
                <a:lnTo>
                  <a:pt x="11589523" y="4721639"/>
                </a:lnTo>
                <a:lnTo>
                  <a:pt x="11573544" y="4766256"/>
                </a:lnTo>
                <a:lnTo>
                  <a:pt x="11553294" y="4809105"/>
                </a:lnTo>
                <a:lnTo>
                  <a:pt x="11528905" y="4849866"/>
                </a:lnTo>
                <a:lnTo>
                  <a:pt x="11500511" y="4888222"/>
                </a:lnTo>
                <a:lnTo>
                  <a:pt x="11468241" y="4923853"/>
                </a:lnTo>
                <a:lnTo>
                  <a:pt x="11432610" y="4956122"/>
                </a:lnTo>
                <a:lnTo>
                  <a:pt x="11394255" y="4984517"/>
                </a:lnTo>
                <a:lnTo>
                  <a:pt x="11353493" y="5008906"/>
                </a:lnTo>
                <a:lnTo>
                  <a:pt x="11310644" y="5029156"/>
                </a:lnTo>
                <a:lnTo>
                  <a:pt x="11266027" y="5045135"/>
                </a:lnTo>
                <a:lnTo>
                  <a:pt x="11219959" y="5056713"/>
                </a:lnTo>
                <a:lnTo>
                  <a:pt x="11176941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1074" y="429582"/>
            <a:ext cx="8577325" cy="2044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3200" dirty="0">
                <a:latin typeface="Sitka Banner" panose="02000505000000020004" pitchFamily="2" charset="0"/>
              </a:rPr>
              <a:t>História</a:t>
            </a:r>
            <a:endParaRPr sz="1320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6627" y="4150257"/>
            <a:ext cx="10354945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b="1" spc="10" dirty="0">
                <a:latin typeface="Arial"/>
                <a:cs typeface="Arial"/>
              </a:rPr>
              <a:t>A </a:t>
            </a:r>
            <a:r>
              <a:rPr sz="3400" b="1" spc="140" dirty="0">
                <a:latin typeface="Arial"/>
                <a:cs typeface="Arial"/>
              </a:rPr>
              <a:t>conexão </a:t>
            </a:r>
            <a:r>
              <a:rPr sz="3400" b="1" spc="210" dirty="0">
                <a:latin typeface="Arial"/>
                <a:cs typeface="Arial"/>
              </a:rPr>
              <a:t>é </a:t>
            </a:r>
            <a:r>
              <a:rPr sz="3400" b="1" spc="110" dirty="0">
                <a:latin typeface="Arial"/>
                <a:cs typeface="Arial"/>
              </a:rPr>
              <a:t>algo </a:t>
            </a:r>
            <a:r>
              <a:rPr sz="3400" b="1" spc="245" dirty="0">
                <a:latin typeface="Arial"/>
                <a:cs typeface="Arial"/>
              </a:rPr>
              <a:t>muito </a:t>
            </a:r>
            <a:r>
              <a:rPr sz="3400" b="1" spc="170" dirty="0">
                <a:latin typeface="Arial"/>
                <a:cs typeface="Arial"/>
              </a:rPr>
              <a:t>utilizado </a:t>
            </a:r>
            <a:r>
              <a:rPr sz="3400" b="1" spc="65" dirty="0">
                <a:latin typeface="Arial"/>
                <a:cs typeface="Arial"/>
              </a:rPr>
              <a:t>nos </a:t>
            </a:r>
            <a:r>
              <a:rPr sz="3400" b="1" spc="100" dirty="0">
                <a:latin typeface="Arial"/>
                <a:cs typeface="Arial"/>
              </a:rPr>
              <a:t>dias </a:t>
            </a:r>
            <a:r>
              <a:rPr sz="3400" b="1" spc="155" dirty="0">
                <a:latin typeface="Arial"/>
                <a:cs typeface="Arial"/>
              </a:rPr>
              <a:t>de </a:t>
            </a:r>
            <a:r>
              <a:rPr sz="3400" b="1" spc="160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hoje,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seu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criador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70" dirty="0">
                <a:latin typeface="Arial"/>
                <a:cs typeface="Arial"/>
              </a:rPr>
              <a:t>foi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Robert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20" dirty="0">
                <a:latin typeface="Arial"/>
                <a:cs typeface="Arial"/>
              </a:rPr>
              <a:t>William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Taylor,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90" dirty="0">
                <a:latin typeface="Arial"/>
                <a:cs typeface="Arial"/>
              </a:rPr>
              <a:t>em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1969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como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85" dirty="0">
                <a:latin typeface="Arial"/>
                <a:cs typeface="Arial"/>
              </a:rPr>
              <a:t>um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90" dirty="0">
                <a:latin typeface="Arial"/>
                <a:cs typeface="Arial"/>
              </a:rPr>
              <a:t>projeto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5" dirty="0">
                <a:latin typeface="Arial"/>
                <a:cs typeface="Arial"/>
              </a:rPr>
              <a:t>da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-45" dirty="0">
                <a:latin typeface="Arial"/>
                <a:cs typeface="Arial"/>
              </a:rPr>
              <a:t>ARPANET.</a:t>
            </a:r>
            <a:endParaRPr sz="3400">
              <a:latin typeface="Arial"/>
              <a:cs typeface="Arial"/>
            </a:endParaRPr>
          </a:p>
          <a:p>
            <a:pPr marL="500380" marR="492759" indent="-635" algn="ctr">
              <a:lnSpc>
                <a:spcPct val="115799"/>
              </a:lnSpc>
            </a:pPr>
            <a:r>
              <a:rPr sz="3400" b="1" spc="30" dirty="0">
                <a:latin typeface="Arial"/>
                <a:cs typeface="Arial"/>
              </a:rPr>
              <a:t>Seu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primeiro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90" dirty="0">
                <a:latin typeface="Arial"/>
                <a:cs typeface="Arial"/>
              </a:rPr>
              <a:t>projeto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70" dirty="0">
                <a:latin typeface="Arial"/>
                <a:cs typeface="Arial"/>
              </a:rPr>
              <a:t>foi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29" dirty="0">
                <a:latin typeface="Arial"/>
                <a:cs typeface="Arial"/>
              </a:rPr>
              <a:t>feito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25" dirty="0">
                <a:latin typeface="Arial"/>
                <a:cs typeface="Arial"/>
              </a:rPr>
              <a:t>ligando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65" dirty="0">
                <a:latin typeface="Arial"/>
                <a:cs typeface="Arial"/>
              </a:rPr>
              <a:t>uma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204" dirty="0">
                <a:latin typeface="Arial"/>
                <a:cs typeface="Arial"/>
              </a:rPr>
              <a:t>ponta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225" dirty="0">
                <a:latin typeface="Arial"/>
                <a:cs typeface="Arial"/>
              </a:rPr>
              <a:t>a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40" dirty="0">
                <a:latin typeface="Arial"/>
                <a:cs typeface="Arial"/>
              </a:rPr>
              <a:t>outra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35" dirty="0">
                <a:latin typeface="Arial"/>
                <a:cs typeface="Arial"/>
              </a:rPr>
              <a:t>dos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-45" dirty="0">
                <a:latin typeface="Arial"/>
                <a:cs typeface="Arial"/>
              </a:rPr>
              <a:t>EUA,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tendo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65" dirty="0">
                <a:latin typeface="Arial"/>
                <a:cs typeface="Arial"/>
              </a:rPr>
              <a:t>uma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195" dirty="0">
                <a:latin typeface="Arial"/>
                <a:cs typeface="Arial"/>
              </a:rPr>
              <a:t>medida </a:t>
            </a:r>
            <a:r>
              <a:rPr sz="3400" b="1" spc="-925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aproximada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de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4982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KM.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9"/>
            <a:ext cx="11610975" cy="5063490"/>
          </a:xfrm>
          <a:custGeom>
            <a:avLst/>
            <a:gdLst/>
            <a:ahLst/>
            <a:cxnLst/>
            <a:rect l="l" t="t" r="r" b="b"/>
            <a:pathLst>
              <a:path w="11610975" h="5063490">
                <a:moveTo>
                  <a:pt x="11176935" y="5063132"/>
                </a:moveTo>
                <a:lnTo>
                  <a:pt x="433586" y="5063132"/>
                </a:lnTo>
                <a:lnTo>
                  <a:pt x="390562" y="5056712"/>
                </a:lnTo>
                <a:lnTo>
                  <a:pt x="344494" y="5045135"/>
                </a:lnTo>
                <a:lnTo>
                  <a:pt x="299877" y="5029155"/>
                </a:lnTo>
                <a:lnTo>
                  <a:pt x="257028" y="5008905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2"/>
                </a:lnTo>
                <a:lnTo>
                  <a:pt x="110010" y="4888221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8"/>
                </a:lnTo>
                <a:lnTo>
                  <a:pt x="9420" y="4675570"/>
                </a:lnTo>
                <a:lnTo>
                  <a:pt x="2377" y="4628370"/>
                </a:lnTo>
                <a:lnTo>
                  <a:pt x="0" y="458035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1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6"/>
                </a:lnTo>
                <a:lnTo>
                  <a:pt x="299877" y="36976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4" y="0"/>
                </a:lnTo>
                <a:lnTo>
                  <a:pt x="11124757" y="0"/>
                </a:lnTo>
                <a:lnTo>
                  <a:pt x="11172759" y="2376"/>
                </a:lnTo>
                <a:lnTo>
                  <a:pt x="11219959" y="9419"/>
                </a:lnTo>
                <a:lnTo>
                  <a:pt x="11266027" y="20997"/>
                </a:lnTo>
                <a:lnTo>
                  <a:pt x="11310644" y="36976"/>
                </a:lnTo>
                <a:lnTo>
                  <a:pt x="11353493" y="57226"/>
                </a:lnTo>
                <a:lnTo>
                  <a:pt x="11394255" y="81615"/>
                </a:lnTo>
                <a:lnTo>
                  <a:pt x="11432610" y="110010"/>
                </a:lnTo>
                <a:lnTo>
                  <a:pt x="11468241" y="142279"/>
                </a:lnTo>
                <a:lnTo>
                  <a:pt x="11500511" y="177910"/>
                </a:lnTo>
                <a:lnTo>
                  <a:pt x="11528905" y="216266"/>
                </a:lnTo>
                <a:lnTo>
                  <a:pt x="11553294" y="257027"/>
                </a:lnTo>
                <a:lnTo>
                  <a:pt x="11573544" y="299876"/>
                </a:lnTo>
                <a:lnTo>
                  <a:pt x="11589523" y="344494"/>
                </a:lnTo>
                <a:lnTo>
                  <a:pt x="11601101" y="390561"/>
                </a:lnTo>
                <a:lnTo>
                  <a:pt x="11608144" y="437761"/>
                </a:lnTo>
                <a:lnTo>
                  <a:pt x="11610521" y="485774"/>
                </a:lnTo>
                <a:lnTo>
                  <a:pt x="11610521" y="4580357"/>
                </a:lnTo>
                <a:lnTo>
                  <a:pt x="11608144" y="4628370"/>
                </a:lnTo>
                <a:lnTo>
                  <a:pt x="11601101" y="4675570"/>
                </a:lnTo>
                <a:lnTo>
                  <a:pt x="11589523" y="4721638"/>
                </a:lnTo>
                <a:lnTo>
                  <a:pt x="11573544" y="4766256"/>
                </a:lnTo>
                <a:lnTo>
                  <a:pt x="11553294" y="4809105"/>
                </a:lnTo>
                <a:lnTo>
                  <a:pt x="11528905" y="4849866"/>
                </a:lnTo>
                <a:lnTo>
                  <a:pt x="11500511" y="4888221"/>
                </a:lnTo>
                <a:lnTo>
                  <a:pt x="11468241" y="4923852"/>
                </a:lnTo>
                <a:lnTo>
                  <a:pt x="11432610" y="4956122"/>
                </a:lnTo>
                <a:lnTo>
                  <a:pt x="11394255" y="4984517"/>
                </a:lnTo>
                <a:lnTo>
                  <a:pt x="11353493" y="5008905"/>
                </a:lnTo>
                <a:lnTo>
                  <a:pt x="11310644" y="5029155"/>
                </a:lnTo>
                <a:lnTo>
                  <a:pt x="11266027" y="5045135"/>
                </a:lnTo>
                <a:lnTo>
                  <a:pt x="11219959" y="5056712"/>
                </a:lnTo>
                <a:lnTo>
                  <a:pt x="11176935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942" y="654548"/>
            <a:ext cx="13432155" cy="15395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pc="-240" dirty="0">
                <a:latin typeface="Sitka Banner" panose="02000505000000020004" pitchFamily="2" charset="0"/>
              </a:rPr>
              <a:t>Comunicação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de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dados</a:t>
            </a:r>
            <a:endParaRPr spc="-24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0861" y="3850219"/>
            <a:ext cx="10330815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 marR="5080" indent="66675" algn="just">
              <a:lnSpc>
                <a:spcPct val="115799"/>
              </a:lnSpc>
              <a:spcBef>
                <a:spcPts val="100"/>
              </a:spcBef>
            </a:pPr>
            <a:r>
              <a:rPr sz="3400" b="1" spc="10" dirty="0">
                <a:latin typeface="Arial"/>
                <a:cs typeface="Arial"/>
              </a:rPr>
              <a:t>A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comunicação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de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dados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29" dirty="0">
                <a:latin typeface="Arial"/>
                <a:cs typeface="Arial"/>
              </a:rPr>
              <a:t>era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25" dirty="0">
                <a:latin typeface="Arial"/>
                <a:cs typeface="Arial"/>
              </a:rPr>
              <a:t>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relação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60" dirty="0">
                <a:latin typeface="Arial"/>
                <a:cs typeface="Arial"/>
              </a:rPr>
              <a:t>entre </a:t>
            </a:r>
            <a:r>
              <a:rPr sz="3400" b="1" spc="-935" dirty="0">
                <a:latin typeface="Arial"/>
                <a:cs typeface="Arial"/>
              </a:rPr>
              <a:t> </a:t>
            </a:r>
            <a:r>
              <a:rPr sz="3400" b="1" spc="160" dirty="0">
                <a:latin typeface="Arial"/>
                <a:cs typeface="Arial"/>
              </a:rPr>
              <a:t>computadores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54" dirty="0">
                <a:latin typeface="Arial"/>
                <a:cs typeface="Arial"/>
              </a:rPr>
              <a:t>feita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por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29" dirty="0">
                <a:latin typeface="Arial"/>
                <a:cs typeface="Arial"/>
              </a:rPr>
              <a:t>bit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(0,1),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tendo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como </a:t>
            </a:r>
            <a:r>
              <a:rPr sz="3400" b="1" spc="-935" dirty="0">
                <a:latin typeface="Arial"/>
                <a:cs typeface="Arial"/>
              </a:rPr>
              <a:t> </a:t>
            </a:r>
            <a:r>
              <a:rPr sz="3400" b="1" spc="140" dirty="0">
                <a:latin typeface="Arial"/>
                <a:cs typeface="Arial"/>
              </a:rPr>
              <a:t>resultado: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textos,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5" dirty="0">
                <a:latin typeface="Arial"/>
                <a:cs typeface="Arial"/>
              </a:rPr>
              <a:t>números,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14" dirty="0">
                <a:latin typeface="Arial"/>
                <a:cs typeface="Arial"/>
              </a:rPr>
              <a:t>áudios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10" dirty="0">
                <a:latin typeface="Arial"/>
                <a:cs typeface="Arial"/>
              </a:rPr>
              <a:t>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vídeos.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b="1" spc="135" dirty="0">
                <a:latin typeface="Arial"/>
                <a:cs typeface="Arial"/>
              </a:rPr>
              <a:t>-Imagens</a:t>
            </a:r>
            <a:r>
              <a:rPr sz="3400" b="1" spc="-90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=pixels;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b="1" spc="90" dirty="0">
                <a:latin typeface="Arial"/>
                <a:cs typeface="Arial"/>
              </a:rPr>
              <a:t>-Vídeo=Frame;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b="1" spc="95" dirty="0">
                <a:latin typeface="Arial"/>
                <a:cs typeface="Arial"/>
              </a:rPr>
              <a:t>-Texto=Unicode;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b="1" spc="110" dirty="0">
                <a:latin typeface="Arial"/>
                <a:cs typeface="Arial"/>
              </a:rPr>
              <a:t>-Audio=ondas/vibrações.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1610975" cy="5063490"/>
          </a:xfrm>
          <a:custGeom>
            <a:avLst/>
            <a:gdLst/>
            <a:ahLst/>
            <a:cxnLst/>
            <a:rect l="l" t="t" r="r" b="b"/>
            <a:pathLst>
              <a:path w="11610975" h="5063490">
                <a:moveTo>
                  <a:pt x="11176935" y="5063132"/>
                </a:moveTo>
                <a:lnTo>
                  <a:pt x="433585" y="5063132"/>
                </a:lnTo>
                <a:lnTo>
                  <a:pt x="390562" y="5056712"/>
                </a:lnTo>
                <a:lnTo>
                  <a:pt x="344494" y="5045135"/>
                </a:lnTo>
                <a:lnTo>
                  <a:pt x="299877" y="5029155"/>
                </a:lnTo>
                <a:lnTo>
                  <a:pt x="257028" y="5008905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8"/>
                </a:lnTo>
                <a:lnTo>
                  <a:pt x="9420" y="4675570"/>
                </a:lnTo>
                <a:lnTo>
                  <a:pt x="2377" y="4628370"/>
                </a:lnTo>
                <a:lnTo>
                  <a:pt x="0" y="458035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8" y="0"/>
                </a:lnTo>
                <a:lnTo>
                  <a:pt x="11124753" y="0"/>
                </a:lnTo>
                <a:lnTo>
                  <a:pt x="11172759" y="2376"/>
                </a:lnTo>
                <a:lnTo>
                  <a:pt x="11219959" y="9419"/>
                </a:lnTo>
                <a:lnTo>
                  <a:pt x="11266027" y="20997"/>
                </a:lnTo>
                <a:lnTo>
                  <a:pt x="11310644" y="36977"/>
                </a:lnTo>
                <a:lnTo>
                  <a:pt x="11353493" y="57227"/>
                </a:lnTo>
                <a:lnTo>
                  <a:pt x="11394255" y="81615"/>
                </a:lnTo>
                <a:lnTo>
                  <a:pt x="11432610" y="110010"/>
                </a:lnTo>
                <a:lnTo>
                  <a:pt x="11468241" y="142279"/>
                </a:lnTo>
                <a:lnTo>
                  <a:pt x="11500511" y="177910"/>
                </a:lnTo>
                <a:lnTo>
                  <a:pt x="11528905" y="216266"/>
                </a:lnTo>
                <a:lnTo>
                  <a:pt x="11553294" y="257027"/>
                </a:lnTo>
                <a:lnTo>
                  <a:pt x="11573544" y="299876"/>
                </a:lnTo>
                <a:lnTo>
                  <a:pt x="11589523" y="344494"/>
                </a:lnTo>
                <a:lnTo>
                  <a:pt x="11601101" y="390562"/>
                </a:lnTo>
                <a:lnTo>
                  <a:pt x="11608144" y="437761"/>
                </a:lnTo>
                <a:lnTo>
                  <a:pt x="11610521" y="485774"/>
                </a:lnTo>
                <a:lnTo>
                  <a:pt x="11610521" y="4580357"/>
                </a:lnTo>
                <a:lnTo>
                  <a:pt x="11608144" y="4628370"/>
                </a:lnTo>
                <a:lnTo>
                  <a:pt x="11601101" y="4675570"/>
                </a:lnTo>
                <a:lnTo>
                  <a:pt x="11589523" y="4721638"/>
                </a:lnTo>
                <a:lnTo>
                  <a:pt x="11573544" y="4766256"/>
                </a:lnTo>
                <a:lnTo>
                  <a:pt x="11553294" y="4809105"/>
                </a:lnTo>
                <a:lnTo>
                  <a:pt x="11528905" y="4849866"/>
                </a:lnTo>
                <a:lnTo>
                  <a:pt x="11500511" y="4888222"/>
                </a:lnTo>
                <a:lnTo>
                  <a:pt x="11468241" y="4923853"/>
                </a:lnTo>
                <a:lnTo>
                  <a:pt x="11432610" y="4956122"/>
                </a:lnTo>
                <a:lnTo>
                  <a:pt x="11394255" y="4984517"/>
                </a:lnTo>
                <a:lnTo>
                  <a:pt x="11353493" y="5008905"/>
                </a:lnTo>
                <a:lnTo>
                  <a:pt x="11310644" y="5029155"/>
                </a:lnTo>
                <a:lnTo>
                  <a:pt x="11266027" y="5045135"/>
                </a:lnTo>
                <a:lnTo>
                  <a:pt x="11219959" y="5056712"/>
                </a:lnTo>
                <a:lnTo>
                  <a:pt x="11176935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942" y="654545"/>
            <a:ext cx="1343215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pc="-240" dirty="0">
                <a:latin typeface="Sitka Banner" panose="02000505000000020004" pitchFamily="2" charset="0"/>
              </a:rPr>
              <a:t>Comunicação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de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dados</a:t>
            </a:r>
            <a:endParaRPr spc="-240" dirty="0"/>
          </a:p>
        </p:txBody>
      </p:sp>
      <p:sp>
        <p:nvSpPr>
          <p:cNvPr id="4" name="object 4"/>
          <p:cNvSpPr txBox="1"/>
          <p:nvPr/>
        </p:nvSpPr>
        <p:spPr>
          <a:xfrm>
            <a:off x="1450443" y="3874125"/>
            <a:ext cx="10767060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99"/>
              </a:lnSpc>
              <a:spcBef>
                <a:spcPts val="100"/>
              </a:spcBef>
            </a:pPr>
            <a:r>
              <a:rPr sz="3400" b="1" spc="114" dirty="0">
                <a:latin typeface="Arial"/>
                <a:cs typeface="Arial"/>
              </a:rPr>
              <a:t>Pela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5" dirty="0">
                <a:latin typeface="Arial"/>
                <a:cs typeface="Arial"/>
              </a:rPr>
              <a:t>quantidades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de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conexões,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335" dirty="0">
                <a:latin typeface="Arial"/>
                <a:cs typeface="Arial"/>
              </a:rPr>
              <a:t>tem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meios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como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conexões </a:t>
            </a:r>
            <a:r>
              <a:rPr sz="3400" b="1" spc="204" dirty="0">
                <a:latin typeface="Arial"/>
                <a:cs typeface="Arial"/>
              </a:rPr>
              <a:t>para </a:t>
            </a:r>
            <a:r>
              <a:rPr sz="3400" b="1" spc="145" dirty="0">
                <a:latin typeface="Arial"/>
                <a:cs typeface="Arial"/>
              </a:rPr>
              <a:t>apenas </a:t>
            </a:r>
            <a:r>
              <a:rPr sz="3400" b="1" spc="285" dirty="0">
                <a:latin typeface="Arial"/>
                <a:cs typeface="Arial"/>
              </a:rPr>
              <a:t>um </a:t>
            </a:r>
            <a:r>
              <a:rPr sz="3400" b="1" spc="125" dirty="0">
                <a:latin typeface="Arial"/>
                <a:cs typeface="Arial"/>
              </a:rPr>
              <a:t>individuo- </a:t>
            </a:r>
            <a:r>
              <a:rPr sz="3400" b="1" spc="180" dirty="0">
                <a:latin typeface="Arial"/>
                <a:cs typeface="Arial"/>
              </a:rPr>
              <a:t>ponto </a:t>
            </a:r>
            <a:r>
              <a:rPr sz="3400" b="1" spc="225" dirty="0">
                <a:latin typeface="Arial"/>
                <a:cs typeface="Arial"/>
              </a:rPr>
              <a:t>a </a:t>
            </a:r>
            <a:r>
              <a:rPr sz="3400" b="1" spc="229" dirty="0">
                <a:latin typeface="Arial"/>
                <a:cs typeface="Arial"/>
              </a:rPr>
              <a:t> </a:t>
            </a:r>
            <a:r>
              <a:rPr sz="3400" b="1" spc="165" dirty="0">
                <a:latin typeface="Arial"/>
                <a:cs typeface="Arial"/>
              </a:rPr>
              <a:t>ponto, </a:t>
            </a:r>
            <a:r>
              <a:rPr sz="3400" b="1" spc="160" dirty="0">
                <a:latin typeface="Arial"/>
                <a:cs typeface="Arial"/>
              </a:rPr>
              <a:t>varias </a:t>
            </a:r>
            <a:r>
              <a:rPr sz="3400" b="1" spc="90" dirty="0">
                <a:latin typeface="Arial"/>
                <a:cs typeface="Arial"/>
              </a:rPr>
              <a:t>conexões- </a:t>
            </a:r>
            <a:r>
              <a:rPr sz="3400" b="1" spc="190" dirty="0">
                <a:latin typeface="Arial"/>
                <a:cs typeface="Arial"/>
              </a:rPr>
              <a:t>multipontos </a:t>
            </a:r>
            <a:r>
              <a:rPr sz="3400" b="1" spc="140" dirty="0">
                <a:latin typeface="Arial"/>
                <a:cs typeface="Arial"/>
              </a:rPr>
              <a:t>ou </a:t>
            </a:r>
            <a:r>
              <a:rPr sz="3400" b="1" spc="150" dirty="0">
                <a:latin typeface="Arial"/>
                <a:cs typeface="Arial"/>
              </a:rPr>
              <a:t>todas </a:t>
            </a:r>
            <a:r>
              <a:rPr sz="3400" b="1" spc="15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as </a:t>
            </a:r>
            <a:r>
              <a:rPr sz="3400" b="1" spc="110" dirty="0">
                <a:latin typeface="Arial"/>
                <a:cs typeface="Arial"/>
              </a:rPr>
              <a:t>conexões </a:t>
            </a:r>
            <a:r>
              <a:rPr sz="3400" b="1" spc="95" dirty="0">
                <a:latin typeface="Arial"/>
                <a:cs typeface="Arial"/>
              </a:rPr>
              <a:t>disponíveis- </a:t>
            </a:r>
            <a:r>
              <a:rPr sz="3400" b="1" spc="110" dirty="0">
                <a:latin typeface="Arial"/>
                <a:cs typeface="Arial"/>
              </a:rPr>
              <a:t>Broadcast </a:t>
            </a:r>
            <a:r>
              <a:rPr sz="3400" b="1" spc="35" dirty="0">
                <a:latin typeface="Arial"/>
                <a:cs typeface="Arial"/>
              </a:rPr>
              <a:t>. </a:t>
            </a:r>
            <a:r>
              <a:rPr sz="3400" b="1" spc="10" dirty="0">
                <a:latin typeface="Arial"/>
                <a:cs typeface="Arial"/>
              </a:rPr>
              <a:t>Estes </a:t>
            </a:r>
            <a:r>
              <a:rPr sz="3400" b="1" spc="75" dirty="0">
                <a:latin typeface="Arial"/>
                <a:cs typeface="Arial"/>
              </a:rPr>
              <a:t>são </a:t>
            </a:r>
            <a:r>
              <a:rPr sz="3400" b="1" spc="80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ligados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por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85" dirty="0">
                <a:latin typeface="Arial"/>
                <a:cs typeface="Arial"/>
              </a:rPr>
              <a:t>um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70" dirty="0">
                <a:latin typeface="Arial"/>
                <a:cs typeface="Arial"/>
              </a:rPr>
              <a:t>fio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0" dirty="0">
                <a:latin typeface="Arial"/>
                <a:cs typeface="Arial"/>
              </a:rPr>
              <a:t>(link),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possuindo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85" dirty="0">
                <a:latin typeface="Arial"/>
                <a:cs typeface="Arial"/>
              </a:rPr>
              <a:t>um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host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10" dirty="0">
                <a:latin typeface="Arial"/>
                <a:cs typeface="Arial"/>
              </a:rPr>
              <a:t>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os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60" dirty="0">
                <a:latin typeface="Arial"/>
                <a:cs typeface="Arial"/>
              </a:rPr>
              <a:t>seus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receptores.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41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5" y="5063132"/>
                </a:moveTo>
                <a:lnTo>
                  <a:pt x="433581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4597512" y="0"/>
                </a:lnTo>
                <a:lnTo>
                  <a:pt x="14645525" y="2377"/>
                </a:lnTo>
                <a:lnTo>
                  <a:pt x="14692725" y="9420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80"/>
                </a:lnTo>
                <a:lnTo>
                  <a:pt x="14973278" y="177911"/>
                </a:lnTo>
                <a:lnTo>
                  <a:pt x="15001672" y="216266"/>
                </a:lnTo>
                <a:lnTo>
                  <a:pt x="15026060" y="257028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2"/>
                </a:lnTo>
                <a:lnTo>
                  <a:pt x="15083288" y="485775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5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942" y="654548"/>
            <a:ext cx="1343215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pc="-240" dirty="0">
                <a:latin typeface="Sitka Banner" panose="02000505000000020004" pitchFamily="2" charset="0"/>
              </a:rPr>
              <a:t>Comunicação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de</a:t>
            </a:r>
            <a:r>
              <a:rPr lang="pt-BR" spc="-240" dirty="0"/>
              <a:t> </a:t>
            </a:r>
            <a:r>
              <a:rPr lang="pt-BR" spc="-240" dirty="0">
                <a:latin typeface="Sitka Banner" panose="02000505000000020004" pitchFamily="2" charset="0"/>
              </a:rPr>
              <a:t>dados</a:t>
            </a:r>
            <a:endParaRPr spc="-240" dirty="0"/>
          </a:p>
        </p:txBody>
      </p:sp>
      <p:sp>
        <p:nvSpPr>
          <p:cNvPr id="4" name="object 4"/>
          <p:cNvSpPr txBox="1"/>
          <p:nvPr/>
        </p:nvSpPr>
        <p:spPr>
          <a:xfrm>
            <a:off x="1498620" y="3609718"/>
            <a:ext cx="13686155" cy="46736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58870" algn="just">
              <a:lnSpc>
                <a:spcPct val="100000"/>
              </a:lnSpc>
              <a:spcBef>
                <a:spcPts val="770"/>
              </a:spcBef>
            </a:pPr>
            <a:r>
              <a:rPr sz="3250" b="1" spc="25" dirty="0">
                <a:latin typeface="Arial"/>
                <a:cs typeface="Arial"/>
              </a:rPr>
              <a:t>A</a:t>
            </a:r>
            <a:r>
              <a:rPr sz="3250" b="1" spc="-65" dirty="0">
                <a:latin typeface="Arial"/>
                <a:cs typeface="Arial"/>
              </a:rPr>
              <a:t> </a:t>
            </a:r>
            <a:r>
              <a:rPr sz="3250" b="1" spc="145" dirty="0">
                <a:latin typeface="Arial"/>
                <a:cs typeface="Arial"/>
              </a:rPr>
              <a:t>vários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55" dirty="0">
                <a:latin typeface="Arial"/>
                <a:cs typeface="Arial"/>
              </a:rPr>
              <a:t>meios</a:t>
            </a:r>
            <a:r>
              <a:rPr sz="3250" b="1" spc="-65" dirty="0">
                <a:latin typeface="Arial"/>
                <a:cs typeface="Arial"/>
              </a:rPr>
              <a:t> </a:t>
            </a:r>
            <a:r>
              <a:rPr sz="3250" b="1" spc="165" dirty="0">
                <a:latin typeface="Arial"/>
                <a:cs typeface="Arial"/>
              </a:rPr>
              <a:t>de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10" dirty="0">
                <a:latin typeface="Arial"/>
                <a:cs typeface="Arial"/>
              </a:rPr>
              <a:t>comunicação:</a:t>
            </a:r>
            <a:endParaRPr sz="3250">
              <a:latin typeface="Arial"/>
              <a:cs typeface="Arial"/>
            </a:endParaRPr>
          </a:p>
          <a:p>
            <a:pPr marL="12700" marR="5080" algn="just">
              <a:lnSpc>
                <a:spcPct val="117300"/>
              </a:lnSpc>
            </a:pPr>
            <a:r>
              <a:rPr sz="3250" b="1" spc="114" dirty="0">
                <a:latin typeface="Arial"/>
                <a:cs typeface="Arial"/>
              </a:rPr>
              <a:t>-Simplex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-140" dirty="0">
                <a:latin typeface="Arial"/>
                <a:cs typeface="Arial"/>
              </a:rPr>
              <a:t>: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35" dirty="0">
                <a:latin typeface="Arial"/>
                <a:cs typeface="Arial"/>
              </a:rPr>
              <a:t>Possui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55" dirty="0">
                <a:latin typeface="Arial"/>
                <a:cs typeface="Arial"/>
              </a:rPr>
              <a:t>apenas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290" dirty="0">
                <a:latin typeface="Arial"/>
                <a:cs typeface="Arial"/>
              </a:rPr>
              <a:t>um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95" dirty="0">
                <a:latin typeface="Arial"/>
                <a:cs typeface="Arial"/>
              </a:rPr>
              <a:t>receptor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210" dirty="0">
                <a:latin typeface="Arial"/>
                <a:cs typeface="Arial"/>
              </a:rPr>
              <a:t>e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290" dirty="0">
                <a:latin typeface="Arial"/>
                <a:cs typeface="Arial"/>
              </a:rPr>
              <a:t>um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60" dirty="0">
                <a:latin typeface="Arial"/>
                <a:cs typeface="Arial"/>
              </a:rPr>
              <a:t>transmissor,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295" dirty="0">
                <a:latin typeface="Arial"/>
                <a:cs typeface="Arial"/>
              </a:rPr>
              <a:t>em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75" dirty="0">
                <a:latin typeface="Arial"/>
                <a:cs typeface="Arial"/>
              </a:rPr>
              <a:t>que </a:t>
            </a:r>
            <a:r>
              <a:rPr sz="3250" b="1" spc="-890" dirty="0">
                <a:latin typeface="Arial"/>
                <a:cs typeface="Arial"/>
              </a:rPr>
              <a:t> </a:t>
            </a:r>
            <a:r>
              <a:rPr sz="3250" b="1" spc="155" dirty="0">
                <a:latin typeface="Arial"/>
                <a:cs typeface="Arial"/>
              </a:rPr>
              <a:t>apenas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95" dirty="0">
                <a:latin typeface="Arial"/>
                <a:cs typeface="Arial"/>
              </a:rPr>
              <a:t>o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65" dirty="0">
                <a:latin typeface="Arial"/>
                <a:cs typeface="Arial"/>
              </a:rPr>
              <a:t>transmissor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229" dirty="0">
                <a:latin typeface="Arial"/>
                <a:cs typeface="Arial"/>
              </a:rPr>
              <a:t>manda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5" dirty="0">
                <a:latin typeface="Arial"/>
                <a:cs typeface="Arial"/>
              </a:rPr>
              <a:t>os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65" dirty="0">
                <a:latin typeface="Arial"/>
                <a:cs typeface="Arial"/>
              </a:rPr>
              <a:t>dados;</a:t>
            </a:r>
            <a:endParaRPr sz="3250">
              <a:latin typeface="Arial"/>
              <a:cs typeface="Arial"/>
            </a:endParaRPr>
          </a:p>
          <a:p>
            <a:pPr marL="12700" marR="744220" algn="just">
              <a:lnSpc>
                <a:spcPct val="117300"/>
              </a:lnSpc>
            </a:pPr>
            <a:r>
              <a:rPr sz="3250" b="1" spc="145" dirty="0">
                <a:latin typeface="Arial"/>
                <a:cs typeface="Arial"/>
              </a:rPr>
              <a:t>-Half-duplex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-140" dirty="0">
                <a:latin typeface="Arial"/>
                <a:cs typeface="Arial"/>
              </a:rPr>
              <a:t>: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-215" dirty="0">
                <a:latin typeface="Arial"/>
                <a:cs typeface="Arial"/>
              </a:rPr>
              <a:t>Já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95" dirty="0">
                <a:latin typeface="Arial"/>
                <a:cs typeface="Arial"/>
              </a:rPr>
              <a:t>este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215" dirty="0">
                <a:latin typeface="Arial"/>
                <a:cs typeface="Arial"/>
              </a:rPr>
              <a:t>há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229" dirty="0">
                <a:latin typeface="Arial"/>
                <a:cs typeface="Arial"/>
              </a:rPr>
              <a:t>a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95" dirty="0">
                <a:latin typeface="Arial"/>
                <a:cs typeface="Arial"/>
              </a:rPr>
              <a:t>troca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65" dirty="0">
                <a:latin typeface="Arial"/>
                <a:cs typeface="Arial"/>
              </a:rPr>
              <a:t>de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00" dirty="0">
                <a:latin typeface="Arial"/>
                <a:cs typeface="Arial"/>
              </a:rPr>
              <a:t>dados,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295" dirty="0">
                <a:latin typeface="Arial"/>
                <a:cs typeface="Arial"/>
              </a:rPr>
              <a:t>em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175" dirty="0">
                <a:latin typeface="Arial"/>
                <a:cs typeface="Arial"/>
              </a:rPr>
              <a:t>que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5" dirty="0">
                <a:latin typeface="Arial"/>
                <a:cs typeface="Arial"/>
              </a:rPr>
              <a:t>os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75" dirty="0">
                <a:latin typeface="Arial"/>
                <a:cs typeface="Arial"/>
              </a:rPr>
              <a:t>dois</a:t>
            </a:r>
            <a:r>
              <a:rPr sz="3250" b="1" spc="-50" dirty="0">
                <a:latin typeface="Arial"/>
                <a:cs typeface="Arial"/>
              </a:rPr>
              <a:t> </a:t>
            </a:r>
            <a:r>
              <a:rPr sz="3250" b="1" spc="85" dirty="0">
                <a:latin typeface="Arial"/>
                <a:cs typeface="Arial"/>
              </a:rPr>
              <a:t>são </a:t>
            </a:r>
            <a:r>
              <a:rPr sz="3250" b="1" spc="-894" dirty="0">
                <a:latin typeface="Arial"/>
                <a:cs typeface="Arial"/>
              </a:rPr>
              <a:t> </a:t>
            </a:r>
            <a:r>
              <a:rPr sz="3250" b="1" spc="275" dirty="0">
                <a:latin typeface="Arial"/>
                <a:cs typeface="Arial"/>
              </a:rPr>
              <a:t>tanto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70" dirty="0">
                <a:latin typeface="Arial"/>
                <a:cs typeface="Arial"/>
              </a:rPr>
              <a:t>receptores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30" dirty="0">
                <a:latin typeface="Arial"/>
                <a:cs typeface="Arial"/>
              </a:rPr>
              <a:t>como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50" dirty="0">
                <a:latin typeface="Arial"/>
                <a:cs typeface="Arial"/>
              </a:rPr>
              <a:t>transmissores,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210" dirty="0">
                <a:latin typeface="Arial"/>
                <a:cs typeface="Arial"/>
              </a:rPr>
              <a:t>Entretanto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210" dirty="0">
                <a:latin typeface="Arial"/>
                <a:cs typeface="Arial"/>
              </a:rPr>
              <a:t>é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00" dirty="0">
                <a:latin typeface="Arial"/>
                <a:cs typeface="Arial"/>
              </a:rPr>
              <a:t>possivel </a:t>
            </a:r>
            <a:r>
              <a:rPr sz="3250" b="1" spc="-894" dirty="0">
                <a:latin typeface="Arial"/>
                <a:cs typeface="Arial"/>
              </a:rPr>
              <a:t> </a:t>
            </a:r>
            <a:r>
              <a:rPr sz="3250" b="1" spc="155" dirty="0">
                <a:latin typeface="Arial"/>
                <a:cs typeface="Arial"/>
              </a:rPr>
              <a:t>apenas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290" dirty="0">
                <a:latin typeface="Arial"/>
                <a:cs typeface="Arial"/>
              </a:rPr>
              <a:t>um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65" dirty="0">
                <a:latin typeface="Arial"/>
                <a:cs typeface="Arial"/>
              </a:rPr>
              <a:t>de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130" dirty="0">
                <a:latin typeface="Arial"/>
                <a:cs typeface="Arial"/>
              </a:rPr>
              <a:t>cada</a:t>
            </a:r>
            <a:r>
              <a:rPr sz="3250" b="1" spc="-55" dirty="0">
                <a:latin typeface="Arial"/>
                <a:cs typeface="Arial"/>
              </a:rPr>
              <a:t> </a:t>
            </a:r>
            <a:r>
              <a:rPr sz="3250" b="1" spc="80" dirty="0">
                <a:latin typeface="Arial"/>
                <a:cs typeface="Arial"/>
              </a:rPr>
              <a:t>vez;</a:t>
            </a:r>
            <a:endParaRPr sz="3250">
              <a:latin typeface="Arial"/>
              <a:cs typeface="Arial"/>
            </a:endParaRPr>
          </a:p>
          <a:p>
            <a:pPr marL="12700" marR="1177925" algn="just">
              <a:lnSpc>
                <a:spcPct val="117300"/>
              </a:lnSpc>
            </a:pPr>
            <a:r>
              <a:rPr sz="3250" b="1" spc="105" dirty="0">
                <a:latin typeface="Arial"/>
                <a:cs typeface="Arial"/>
              </a:rPr>
              <a:t>-Full-duplex </a:t>
            </a:r>
            <a:r>
              <a:rPr sz="3250" b="1" spc="100" dirty="0">
                <a:latin typeface="Arial"/>
                <a:cs typeface="Arial"/>
              </a:rPr>
              <a:t>:Tem </a:t>
            </a:r>
            <a:r>
              <a:rPr sz="3250" b="1" spc="130" dirty="0">
                <a:latin typeface="Arial"/>
                <a:cs typeface="Arial"/>
              </a:rPr>
              <a:t>como </a:t>
            </a:r>
            <a:r>
              <a:rPr sz="3250" b="1" spc="160" dirty="0">
                <a:latin typeface="Arial"/>
                <a:cs typeface="Arial"/>
              </a:rPr>
              <a:t>função </a:t>
            </a:r>
            <a:r>
              <a:rPr sz="3250" b="1" spc="229" dirty="0">
                <a:latin typeface="Arial"/>
                <a:cs typeface="Arial"/>
              </a:rPr>
              <a:t>a </a:t>
            </a:r>
            <a:r>
              <a:rPr sz="3250" b="1" spc="225" dirty="0">
                <a:latin typeface="Arial"/>
                <a:cs typeface="Arial"/>
              </a:rPr>
              <a:t>mesma </a:t>
            </a:r>
            <a:r>
              <a:rPr sz="3250" b="1" spc="105" dirty="0">
                <a:latin typeface="Arial"/>
                <a:cs typeface="Arial"/>
              </a:rPr>
              <a:t>do </a:t>
            </a:r>
            <a:r>
              <a:rPr sz="3250" b="1" spc="160" dirty="0">
                <a:latin typeface="Arial"/>
                <a:cs typeface="Arial"/>
              </a:rPr>
              <a:t>"Half-Duplex" </a:t>
            </a:r>
            <a:r>
              <a:rPr sz="3250" b="1" spc="-890" dirty="0">
                <a:latin typeface="Arial"/>
                <a:cs typeface="Arial"/>
              </a:rPr>
              <a:t> </a:t>
            </a:r>
            <a:r>
              <a:rPr sz="3250" b="1" spc="270" dirty="0">
                <a:latin typeface="Arial"/>
                <a:cs typeface="Arial"/>
              </a:rPr>
              <a:t>entretanto</a:t>
            </a:r>
            <a:r>
              <a:rPr sz="3250" b="1" spc="-65" dirty="0">
                <a:latin typeface="Arial"/>
                <a:cs typeface="Arial"/>
              </a:rPr>
              <a:t> </a:t>
            </a:r>
            <a:r>
              <a:rPr sz="3250" b="1" spc="120" dirty="0">
                <a:latin typeface="Arial"/>
                <a:cs typeface="Arial"/>
              </a:rPr>
              <a:t>sua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95" dirty="0">
                <a:latin typeface="Arial"/>
                <a:cs typeface="Arial"/>
              </a:rPr>
              <a:t>troca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65" dirty="0">
                <a:latin typeface="Arial"/>
                <a:cs typeface="Arial"/>
              </a:rPr>
              <a:t>de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00" dirty="0">
                <a:latin typeface="Arial"/>
                <a:cs typeface="Arial"/>
              </a:rPr>
              <a:t>dados</a:t>
            </a:r>
            <a:r>
              <a:rPr sz="3250" b="1" spc="-65" dirty="0">
                <a:latin typeface="Arial"/>
                <a:cs typeface="Arial"/>
              </a:rPr>
              <a:t> </a:t>
            </a:r>
            <a:r>
              <a:rPr sz="3250" b="1" spc="135" dirty="0">
                <a:latin typeface="Arial"/>
                <a:cs typeface="Arial"/>
              </a:rPr>
              <a:t>pode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140" dirty="0">
                <a:latin typeface="Arial"/>
                <a:cs typeface="Arial"/>
              </a:rPr>
              <a:t>ser</a:t>
            </a:r>
            <a:r>
              <a:rPr sz="3250" b="1" spc="-60" dirty="0">
                <a:latin typeface="Arial"/>
                <a:cs typeface="Arial"/>
              </a:rPr>
              <a:t> </a:t>
            </a:r>
            <a:r>
              <a:rPr sz="3250" b="1" spc="225" dirty="0">
                <a:latin typeface="Arial"/>
                <a:cs typeface="Arial"/>
              </a:rPr>
              <a:t>simultaneamente.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8" y="5063132"/>
                </a:moveTo>
                <a:lnTo>
                  <a:pt x="433579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4597512" y="0"/>
                </a:lnTo>
                <a:lnTo>
                  <a:pt x="14645525" y="2377"/>
                </a:lnTo>
                <a:lnTo>
                  <a:pt x="14692725" y="9420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80"/>
                </a:lnTo>
                <a:lnTo>
                  <a:pt x="14973278" y="177911"/>
                </a:lnTo>
                <a:lnTo>
                  <a:pt x="15001672" y="216266"/>
                </a:lnTo>
                <a:lnTo>
                  <a:pt x="15026060" y="257028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2"/>
                </a:lnTo>
                <a:lnTo>
                  <a:pt x="15083288" y="485775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8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3637" y="649586"/>
            <a:ext cx="137229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20" dirty="0">
                <a:latin typeface="Sitka Banner" panose="02000505000000020004" pitchFamily="2" charset="0"/>
              </a:rPr>
              <a:t>Rede</a:t>
            </a:r>
            <a:r>
              <a:rPr lang="pt-BR" i="0" spc="-20" dirty="0">
                <a:latin typeface="Trebuchet MS"/>
                <a:cs typeface="Trebuchet MS"/>
              </a:rPr>
              <a:t> </a:t>
            </a:r>
            <a:r>
              <a:rPr lang="pt-BR" i="0" spc="-20" dirty="0">
                <a:latin typeface="Sitka Banner" panose="02000505000000020004" pitchFamily="2" charset="0"/>
              </a:rPr>
              <a:t>nas</a:t>
            </a:r>
            <a:r>
              <a:rPr lang="pt-BR" i="0" spc="-20" dirty="0">
                <a:latin typeface="Trebuchet MS"/>
                <a:cs typeface="Trebuchet MS"/>
              </a:rPr>
              <a:t> </a:t>
            </a:r>
            <a:r>
              <a:rPr lang="pt-BR" i="0" spc="-20" dirty="0">
                <a:latin typeface="Sitka Banner" panose="02000505000000020004" pitchFamily="2" charset="0"/>
              </a:rPr>
              <a:t>organizações</a:t>
            </a:r>
            <a:endParaRPr i="0" spc="-2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20" y="4504168"/>
            <a:ext cx="13740130" cy="234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  <a:tabLst>
                <a:tab pos="5434330" algn="l"/>
              </a:tabLst>
            </a:pPr>
            <a:r>
              <a:rPr sz="3250" b="1" spc="-55" dirty="0">
                <a:latin typeface="Trebuchet MS"/>
                <a:cs typeface="Trebuchet MS"/>
              </a:rPr>
              <a:t>É</a:t>
            </a:r>
            <a:r>
              <a:rPr sz="3250" b="1" spc="-12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2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grande</a:t>
            </a:r>
            <a:r>
              <a:rPr sz="3250" b="1" spc="-12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importância	</a:t>
            </a:r>
            <a:r>
              <a:rPr sz="3250" b="1" spc="240" dirty="0">
                <a:latin typeface="Trebuchet MS"/>
                <a:cs typeface="Trebuchet MS"/>
              </a:rPr>
              <a:t>para </a:t>
            </a:r>
            <a:r>
              <a:rPr sz="3250" b="1" spc="325" dirty="0">
                <a:latin typeface="Trebuchet MS"/>
                <a:cs typeface="Trebuchet MS"/>
              </a:rPr>
              <a:t>as </a:t>
            </a:r>
            <a:r>
              <a:rPr sz="3250" b="1" spc="204" dirty="0">
                <a:latin typeface="Trebuchet MS"/>
                <a:cs typeface="Trebuchet MS"/>
              </a:rPr>
              <a:t>organizações </a:t>
            </a:r>
            <a:r>
              <a:rPr sz="3250" b="1" spc="220" dirty="0">
                <a:latin typeface="Trebuchet MS"/>
                <a:cs typeface="Trebuchet MS"/>
              </a:rPr>
              <a:t>pois </a:t>
            </a:r>
            <a:r>
              <a:rPr sz="3250" b="1" spc="150" dirty="0">
                <a:latin typeface="Trebuchet MS"/>
                <a:cs typeface="Trebuchet MS"/>
              </a:rPr>
              <a:t>é </a:t>
            </a:r>
            <a:r>
              <a:rPr sz="3250" b="1" spc="350" dirty="0">
                <a:latin typeface="Trebuchet MS"/>
                <a:cs typeface="Trebuchet MS"/>
              </a:rPr>
              <a:t>uma </a:t>
            </a:r>
            <a:r>
              <a:rPr sz="3250" b="1" spc="35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maneira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245" dirty="0">
                <a:latin typeface="Trebuchet MS"/>
                <a:cs typeface="Trebuchet MS"/>
              </a:rPr>
              <a:t>se </a:t>
            </a:r>
            <a:r>
              <a:rPr sz="3250" b="1" spc="229" dirty="0">
                <a:latin typeface="Trebuchet MS"/>
                <a:cs typeface="Trebuchet MS"/>
              </a:rPr>
              <a:t>estar </a:t>
            </a:r>
            <a:r>
              <a:rPr sz="3250" b="1" spc="225" dirty="0">
                <a:latin typeface="Trebuchet MS"/>
                <a:cs typeface="Trebuchet MS"/>
              </a:rPr>
              <a:t>compartilhando </a:t>
            </a:r>
            <a:r>
              <a:rPr sz="3250" b="1" spc="229" dirty="0">
                <a:latin typeface="Trebuchet MS"/>
                <a:cs typeface="Trebuchet MS"/>
              </a:rPr>
              <a:t>informações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295" dirty="0">
                <a:latin typeface="Trebuchet MS"/>
                <a:cs typeface="Trebuchet MS"/>
              </a:rPr>
              <a:t>modo </a:t>
            </a:r>
            <a:r>
              <a:rPr sz="3250" b="1" spc="300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econômico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maneira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90" dirty="0">
                <a:latin typeface="Trebuchet MS"/>
                <a:cs typeface="Trebuchet MS"/>
              </a:rPr>
              <a:t>fácil,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podendo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310" dirty="0">
                <a:latin typeface="Trebuchet MS"/>
                <a:cs typeface="Trebuchet MS"/>
              </a:rPr>
              <a:t>assim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estar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35" dirty="0">
                <a:latin typeface="Trebuchet MS"/>
                <a:cs typeface="Trebuchet MS"/>
              </a:rPr>
              <a:t>trabalhando </a:t>
            </a:r>
            <a:r>
              <a:rPr sz="3250" b="1" spc="-969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maneira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15" dirty="0">
                <a:latin typeface="Trebuchet MS"/>
                <a:cs typeface="Trebuchet MS"/>
              </a:rPr>
              <a:t>em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conjunto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50" dirty="0">
                <a:latin typeface="Trebuchet MS"/>
                <a:cs typeface="Trebuchet MS"/>
              </a:rPr>
              <a:t>todos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70" dirty="0">
                <a:latin typeface="Trebuchet MS"/>
                <a:cs typeface="Trebuchet MS"/>
              </a:rPr>
              <a:t>com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75" dirty="0">
                <a:latin typeface="Trebuchet MS"/>
                <a:cs typeface="Trebuchet MS"/>
              </a:rPr>
              <a:t>acesso.</a:t>
            </a:r>
            <a:endParaRPr sz="3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8221" y="649588"/>
            <a:ext cx="12753340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9600" i="0" spc="-20" dirty="0">
                <a:solidFill>
                  <a:schemeClr val="bg1"/>
                </a:solidFill>
                <a:latin typeface="Sitka Banner" panose="02000505000000020004" pitchFamily="2" charset="0"/>
              </a:rPr>
              <a:t>Rede</a:t>
            </a:r>
            <a:r>
              <a:rPr lang="pt-BR" sz="9600" i="0" spc="-20" dirty="0">
                <a:latin typeface="Trebuchet MS"/>
                <a:cs typeface="Trebuchet MS"/>
              </a:rPr>
              <a:t> </a:t>
            </a:r>
            <a:r>
              <a:rPr lang="pt-BR" sz="9600" spc="-20" dirty="0">
                <a:solidFill>
                  <a:schemeClr val="bg1"/>
                </a:solidFill>
                <a:latin typeface="Sitka Banner" panose="02000505000000020004" pitchFamily="2" charset="0"/>
                <a:cs typeface="Trebuchet MS"/>
              </a:rPr>
              <a:t>para pessoas</a:t>
            </a:r>
            <a:endParaRPr sz="99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620" y="4522261"/>
            <a:ext cx="13806169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3250" b="1" spc="190" dirty="0">
                <a:latin typeface="Trebuchet MS"/>
                <a:cs typeface="Trebuchet MS"/>
              </a:rPr>
              <a:t>Serve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para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80" dirty="0">
                <a:latin typeface="Trebuchet MS"/>
                <a:cs typeface="Trebuchet MS"/>
              </a:rPr>
              <a:t>muitas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80" dirty="0">
                <a:latin typeface="Trebuchet MS"/>
                <a:cs typeface="Trebuchet MS"/>
              </a:rPr>
              <a:t>tarefas,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60" dirty="0">
                <a:latin typeface="Trebuchet MS"/>
                <a:cs typeface="Trebuchet MS"/>
              </a:rPr>
              <a:t>como: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90" dirty="0">
                <a:latin typeface="Trebuchet MS"/>
                <a:cs typeface="Trebuchet MS"/>
              </a:rPr>
              <a:t>Bancos,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jogos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14" dirty="0">
                <a:latin typeface="Trebuchet MS"/>
                <a:cs typeface="Trebuchet MS"/>
              </a:rPr>
              <a:t>,filmes,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5" dirty="0">
                <a:latin typeface="Trebuchet MS"/>
                <a:cs typeface="Trebuchet MS"/>
              </a:rPr>
              <a:t>busca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-969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informações</a:t>
            </a:r>
            <a:r>
              <a:rPr sz="3250" b="1" spc="-135" dirty="0">
                <a:latin typeface="Trebuchet MS"/>
                <a:cs typeface="Trebuchet MS"/>
              </a:rPr>
              <a:t> </a:t>
            </a:r>
            <a:r>
              <a:rPr sz="3250" b="1" spc="254" dirty="0">
                <a:latin typeface="Trebuchet MS"/>
                <a:cs typeface="Trebuchet MS"/>
              </a:rPr>
              <a:t>ou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85" dirty="0">
                <a:latin typeface="Trebuchet MS"/>
                <a:cs typeface="Trebuchet MS"/>
              </a:rPr>
              <a:t>uso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20" dirty="0">
                <a:latin typeface="Trebuchet MS"/>
                <a:cs typeface="Trebuchet MS"/>
              </a:rPr>
              <a:t>diário.</a:t>
            </a:r>
            <a:endParaRPr sz="3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9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0" y="5063132"/>
                </a:moveTo>
                <a:lnTo>
                  <a:pt x="433586" y="5063132"/>
                </a:lnTo>
                <a:lnTo>
                  <a:pt x="390562" y="5056712"/>
                </a:lnTo>
                <a:lnTo>
                  <a:pt x="344494" y="5045135"/>
                </a:lnTo>
                <a:lnTo>
                  <a:pt x="299877" y="5029155"/>
                </a:lnTo>
                <a:lnTo>
                  <a:pt x="257028" y="5008905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2"/>
                </a:lnTo>
                <a:lnTo>
                  <a:pt x="110010" y="4888221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8"/>
                </a:lnTo>
                <a:lnTo>
                  <a:pt x="9420" y="4675570"/>
                </a:lnTo>
                <a:lnTo>
                  <a:pt x="2377" y="4628370"/>
                </a:lnTo>
                <a:lnTo>
                  <a:pt x="0" y="458035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1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6"/>
                </a:lnTo>
                <a:lnTo>
                  <a:pt x="299877" y="36976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4" y="0"/>
                </a:lnTo>
                <a:lnTo>
                  <a:pt x="14597522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6"/>
                </a:lnTo>
                <a:lnTo>
                  <a:pt x="14826259" y="57226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1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7"/>
                </a:lnTo>
                <a:lnTo>
                  <a:pt x="15080911" y="4628370"/>
                </a:lnTo>
                <a:lnTo>
                  <a:pt x="15073868" y="4675570"/>
                </a:lnTo>
                <a:lnTo>
                  <a:pt x="15062290" y="4721638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1"/>
                </a:lnTo>
                <a:lnTo>
                  <a:pt x="14941009" y="4923852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5"/>
                </a:lnTo>
                <a:lnTo>
                  <a:pt x="14783410" y="5029155"/>
                </a:lnTo>
                <a:lnTo>
                  <a:pt x="14738793" y="5045135"/>
                </a:lnTo>
                <a:lnTo>
                  <a:pt x="14692725" y="5056712"/>
                </a:lnTo>
                <a:lnTo>
                  <a:pt x="14649700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7633" y="685466"/>
            <a:ext cx="991997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200" dirty="0">
                <a:latin typeface="Sitka Banner" panose="02000505000000020004" pitchFamily="2" charset="0"/>
              </a:rPr>
              <a:t>Redes de difusão</a:t>
            </a:r>
            <a:endParaRPr i="0" spc="-20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102" y="4181358"/>
            <a:ext cx="1045845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b="1" spc="-70" dirty="0">
                <a:latin typeface="Trebuchet MS"/>
                <a:cs typeface="Trebuchet MS"/>
              </a:rPr>
              <a:t>É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190" dirty="0">
                <a:latin typeface="Trebuchet MS"/>
                <a:cs typeface="Trebuchet MS"/>
              </a:rPr>
              <a:t>por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254" dirty="0">
                <a:latin typeface="Trebuchet MS"/>
                <a:cs typeface="Trebuchet MS"/>
              </a:rPr>
              <a:t>meios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260" dirty="0">
                <a:latin typeface="Trebuchet MS"/>
                <a:cs typeface="Trebuchet MS"/>
              </a:rPr>
              <a:t>como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345" dirty="0">
                <a:latin typeface="Trebuchet MS"/>
                <a:cs typeface="Trebuchet MS"/>
              </a:rPr>
              <a:t>uma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170" dirty="0">
                <a:latin typeface="Trebuchet MS"/>
                <a:cs typeface="Trebuchet MS"/>
              </a:rPr>
              <a:t>conexão-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170" dirty="0">
                <a:latin typeface="Trebuchet MS"/>
                <a:cs typeface="Trebuchet MS"/>
              </a:rPr>
              <a:t>unicast,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235" dirty="0">
                <a:latin typeface="Trebuchet MS"/>
                <a:cs typeface="Trebuchet MS"/>
              </a:rPr>
              <a:t>grupo </a:t>
            </a:r>
            <a:r>
              <a:rPr sz="3400" b="1" spc="-1010" dirty="0">
                <a:latin typeface="Trebuchet MS"/>
                <a:cs typeface="Trebuchet MS"/>
              </a:rPr>
              <a:t> 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145" dirty="0">
                <a:latin typeface="Trebuchet MS"/>
                <a:cs typeface="Trebuchet MS"/>
              </a:rPr>
              <a:t>e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85" dirty="0">
                <a:latin typeface="Trebuchet MS"/>
                <a:cs typeface="Trebuchet MS"/>
              </a:rPr>
              <a:t>c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265" dirty="0">
                <a:latin typeface="Trebuchet MS"/>
                <a:cs typeface="Trebuchet MS"/>
              </a:rPr>
              <a:t>n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254" dirty="0">
                <a:latin typeface="Trebuchet MS"/>
                <a:cs typeface="Trebuchet MS"/>
              </a:rPr>
              <a:t>x</a:t>
            </a:r>
            <a:r>
              <a:rPr sz="3400" b="1" spc="235" dirty="0">
                <a:latin typeface="Trebuchet MS"/>
                <a:cs typeface="Trebuchet MS"/>
              </a:rPr>
              <a:t>õ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-170" dirty="0">
                <a:latin typeface="Trebuchet MS"/>
                <a:cs typeface="Trebuchet MS"/>
              </a:rPr>
              <a:t>-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470" dirty="0">
                <a:latin typeface="Trebuchet MS"/>
                <a:cs typeface="Trebuchet MS"/>
              </a:rPr>
              <a:t>m</a:t>
            </a:r>
            <a:r>
              <a:rPr sz="3400" b="1" spc="260" dirty="0">
                <a:latin typeface="Trebuchet MS"/>
                <a:cs typeface="Trebuchet MS"/>
              </a:rPr>
              <a:t>u</a:t>
            </a:r>
            <a:r>
              <a:rPr sz="3400" b="1" spc="95" dirty="0">
                <a:latin typeface="Trebuchet MS"/>
                <a:cs typeface="Trebuchet MS"/>
              </a:rPr>
              <a:t>l</a:t>
            </a:r>
            <a:r>
              <a:rPr sz="3400" b="1" spc="210" dirty="0">
                <a:latin typeface="Trebuchet MS"/>
                <a:cs typeface="Trebuchet MS"/>
              </a:rPr>
              <a:t>t</a:t>
            </a:r>
            <a:r>
              <a:rPr sz="3400" b="1" spc="90" dirty="0">
                <a:latin typeface="Trebuchet MS"/>
                <a:cs typeface="Trebuchet MS"/>
              </a:rPr>
              <a:t>i</a:t>
            </a:r>
            <a:r>
              <a:rPr sz="3400" b="1" spc="85" dirty="0">
                <a:latin typeface="Trebuchet MS"/>
                <a:cs typeface="Trebuchet MS"/>
              </a:rPr>
              <a:t>c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215" dirty="0">
                <a:latin typeface="Trebuchet MS"/>
                <a:cs typeface="Trebuchet MS"/>
              </a:rPr>
              <a:t>t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-200" dirty="0">
                <a:latin typeface="Trebuchet MS"/>
                <a:cs typeface="Trebuchet MS"/>
              </a:rPr>
              <a:t>,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265" dirty="0">
                <a:latin typeface="Trebuchet MS"/>
                <a:cs typeface="Trebuchet MS"/>
              </a:rPr>
              <a:t>u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10" dirty="0">
                <a:latin typeface="Trebuchet MS"/>
                <a:cs typeface="Trebuchet MS"/>
              </a:rPr>
              <a:t>t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345" dirty="0">
                <a:latin typeface="Trebuchet MS"/>
                <a:cs typeface="Trebuchet MS"/>
              </a:rPr>
              <a:t>s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345" dirty="0">
                <a:latin typeface="Trebuchet MS"/>
                <a:cs typeface="Trebuchet MS"/>
              </a:rPr>
              <a:t>s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85" dirty="0">
                <a:latin typeface="Trebuchet MS"/>
                <a:cs typeface="Trebuchet MS"/>
              </a:rPr>
              <a:t>c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265" dirty="0">
                <a:latin typeface="Trebuchet MS"/>
                <a:cs typeface="Trebuchet MS"/>
              </a:rPr>
              <a:t>n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254" dirty="0">
                <a:latin typeface="Trebuchet MS"/>
                <a:cs typeface="Trebuchet MS"/>
              </a:rPr>
              <a:t>x</a:t>
            </a:r>
            <a:r>
              <a:rPr sz="3400" b="1" spc="235" dirty="0">
                <a:latin typeface="Trebuchet MS"/>
                <a:cs typeface="Trebuchet MS"/>
              </a:rPr>
              <a:t>õ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275" dirty="0">
                <a:latin typeface="Trebuchet MS"/>
                <a:cs typeface="Trebuchet MS"/>
              </a:rPr>
              <a:t>s  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90" dirty="0">
                <a:latin typeface="Trebuchet MS"/>
                <a:cs typeface="Trebuchet MS"/>
              </a:rPr>
              <a:t>i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200" dirty="0">
                <a:latin typeface="Trebuchet MS"/>
                <a:cs typeface="Trebuchet MS"/>
              </a:rPr>
              <a:t>p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265" dirty="0">
                <a:latin typeface="Trebuchet MS"/>
                <a:cs typeface="Trebuchet MS"/>
              </a:rPr>
              <a:t>n</a:t>
            </a:r>
            <a:r>
              <a:rPr sz="3400" b="1" spc="90" dirty="0">
                <a:latin typeface="Trebuchet MS"/>
                <a:cs typeface="Trebuchet MS"/>
              </a:rPr>
              <a:t>í</a:t>
            </a:r>
            <a:r>
              <a:rPr sz="3400" b="1" spc="275" dirty="0">
                <a:latin typeface="Trebuchet MS"/>
                <a:cs typeface="Trebuchet MS"/>
              </a:rPr>
              <a:t>v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90" dirty="0">
                <a:latin typeface="Trebuchet MS"/>
                <a:cs typeface="Trebuchet MS"/>
              </a:rPr>
              <a:t>i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-170" dirty="0">
                <a:latin typeface="Trebuchet MS"/>
                <a:cs typeface="Trebuchet MS"/>
              </a:rPr>
              <a:t>-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60" dirty="0">
                <a:latin typeface="Trebuchet MS"/>
                <a:cs typeface="Trebuchet MS"/>
              </a:rPr>
              <a:t>B</a:t>
            </a:r>
            <a:r>
              <a:rPr sz="3400" b="1" spc="135" dirty="0">
                <a:latin typeface="Trebuchet MS"/>
                <a:cs typeface="Trebuchet MS"/>
              </a:rPr>
              <a:t>r</a:t>
            </a:r>
            <a:r>
              <a:rPr sz="3400" b="1" spc="235" dirty="0">
                <a:latin typeface="Trebuchet MS"/>
                <a:cs typeface="Trebuchet MS"/>
              </a:rPr>
              <a:t>o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85" dirty="0">
                <a:latin typeface="Trebuchet MS"/>
                <a:cs typeface="Trebuchet MS"/>
              </a:rPr>
              <a:t>c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215" dirty="0">
                <a:latin typeface="Trebuchet MS"/>
                <a:cs typeface="Trebuchet MS"/>
              </a:rPr>
              <a:t>t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-270" dirty="0">
                <a:latin typeface="Trebuchet MS"/>
                <a:cs typeface="Trebuchet MS"/>
              </a:rPr>
              <a:t>.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120" dirty="0">
                <a:latin typeface="Trebuchet MS"/>
                <a:cs typeface="Trebuchet MS"/>
              </a:rPr>
              <a:t>C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305" dirty="0">
                <a:latin typeface="Trebuchet MS"/>
                <a:cs typeface="Trebuchet MS"/>
              </a:rPr>
              <a:t>a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60" dirty="0">
                <a:latin typeface="Trebuchet MS"/>
                <a:cs typeface="Trebuchet MS"/>
              </a:rPr>
              <a:t>u</a:t>
            </a:r>
            <a:r>
              <a:rPr sz="3400" b="1" spc="475" dirty="0">
                <a:latin typeface="Trebuchet MS"/>
                <a:cs typeface="Trebuchet MS"/>
              </a:rPr>
              <a:t>m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140" dirty="0">
                <a:latin typeface="Trebuchet MS"/>
                <a:cs typeface="Trebuchet MS"/>
              </a:rPr>
              <a:t>e</a:t>
            </a:r>
            <a:r>
              <a:rPr sz="3400" b="1" spc="340" dirty="0">
                <a:latin typeface="Trebuchet MS"/>
                <a:cs typeface="Trebuchet MS"/>
              </a:rPr>
              <a:t>s</a:t>
            </a:r>
            <a:r>
              <a:rPr sz="3400" b="1" spc="210" dirty="0">
                <a:latin typeface="Trebuchet MS"/>
                <a:cs typeface="Trebuchet MS"/>
              </a:rPr>
              <a:t>t</a:t>
            </a:r>
            <a:r>
              <a:rPr sz="3400" b="1" spc="300" dirty="0">
                <a:latin typeface="Trebuchet MS"/>
                <a:cs typeface="Trebuchet MS"/>
              </a:rPr>
              <a:t>a</a:t>
            </a:r>
            <a:r>
              <a:rPr sz="3400" b="1" spc="265" dirty="0">
                <a:latin typeface="Trebuchet MS"/>
                <a:cs typeface="Trebuchet MS"/>
              </a:rPr>
              <a:t>n</a:t>
            </a:r>
            <a:r>
              <a:rPr sz="3400" b="1" spc="204" dirty="0">
                <a:latin typeface="Trebuchet MS"/>
                <a:cs typeface="Trebuchet MS"/>
              </a:rPr>
              <a:t>d</a:t>
            </a:r>
            <a:r>
              <a:rPr sz="3400" b="1" spc="165" dirty="0">
                <a:latin typeface="Trebuchet MS"/>
                <a:cs typeface="Trebuchet MS"/>
              </a:rPr>
              <a:t>o  </a:t>
            </a:r>
            <a:r>
              <a:rPr sz="3400" b="1" spc="195" dirty="0">
                <a:latin typeface="Trebuchet MS"/>
                <a:cs typeface="Trebuchet MS"/>
              </a:rPr>
              <a:t>presente</a:t>
            </a:r>
            <a:r>
              <a:rPr sz="3400" b="1" spc="-150" dirty="0">
                <a:latin typeface="Trebuchet MS"/>
                <a:cs typeface="Trebuchet MS"/>
              </a:rPr>
              <a:t> </a:t>
            </a:r>
            <a:r>
              <a:rPr sz="3400" b="1" spc="200" dirty="0">
                <a:latin typeface="Trebuchet MS"/>
                <a:cs typeface="Trebuchet MS"/>
              </a:rPr>
              <a:t>dependendo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54" dirty="0">
                <a:latin typeface="Trebuchet MS"/>
                <a:cs typeface="Trebuchet MS"/>
              </a:rPr>
              <a:t>da</a:t>
            </a:r>
            <a:r>
              <a:rPr sz="3400" b="1" spc="-145" dirty="0">
                <a:latin typeface="Trebuchet MS"/>
                <a:cs typeface="Trebuchet MS"/>
              </a:rPr>
              <a:t> </a:t>
            </a:r>
            <a:r>
              <a:rPr sz="3400" b="1" spc="229" dirty="0">
                <a:latin typeface="Trebuchet MS"/>
                <a:cs typeface="Trebuchet MS"/>
              </a:rPr>
              <a:t>situação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0206" y="5143500"/>
            <a:ext cx="1838324" cy="1104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9012" y="5143500"/>
            <a:ext cx="1838324" cy="110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80748" y="5143500"/>
            <a:ext cx="1838324" cy="11048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71100" y="7364263"/>
            <a:ext cx="14201140" cy="227965"/>
          </a:xfrm>
          <a:custGeom>
            <a:avLst/>
            <a:gdLst/>
            <a:ahLst/>
            <a:cxnLst/>
            <a:rect l="l" t="t" r="r" b="b"/>
            <a:pathLst>
              <a:path w="14201140" h="227965">
                <a:moveTo>
                  <a:pt x="0" y="227778"/>
                </a:moveTo>
                <a:lnTo>
                  <a:pt x="0" y="0"/>
                </a:lnTo>
                <a:lnTo>
                  <a:pt x="49249" y="9036"/>
                </a:lnTo>
                <a:lnTo>
                  <a:pt x="98552" y="16474"/>
                </a:lnTo>
                <a:lnTo>
                  <a:pt x="147907" y="22448"/>
                </a:lnTo>
                <a:lnTo>
                  <a:pt x="197310" y="27093"/>
                </a:lnTo>
                <a:lnTo>
                  <a:pt x="246758" y="30544"/>
                </a:lnTo>
                <a:lnTo>
                  <a:pt x="296247" y="32936"/>
                </a:lnTo>
                <a:lnTo>
                  <a:pt x="345774" y="34403"/>
                </a:lnTo>
                <a:lnTo>
                  <a:pt x="395337" y="35080"/>
                </a:lnTo>
                <a:lnTo>
                  <a:pt x="494555" y="34605"/>
                </a:lnTo>
                <a:lnTo>
                  <a:pt x="792722" y="28249"/>
                </a:lnTo>
                <a:lnTo>
                  <a:pt x="892196" y="28082"/>
                </a:lnTo>
                <a:lnTo>
                  <a:pt x="13954945" y="24962"/>
                </a:lnTo>
                <a:lnTo>
                  <a:pt x="14003167" y="23938"/>
                </a:lnTo>
                <a:lnTo>
                  <a:pt x="14051240" y="21267"/>
                </a:lnTo>
                <a:lnTo>
                  <a:pt x="14200532" y="9360"/>
                </a:lnTo>
                <a:lnTo>
                  <a:pt x="14200532" y="209057"/>
                </a:lnTo>
                <a:lnTo>
                  <a:pt x="14149729" y="203351"/>
                </a:lnTo>
                <a:lnTo>
                  <a:pt x="14098875" y="198656"/>
                </a:lnTo>
                <a:lnTo>
                  <a:pt x="14047975" y="194886"/>
                </a:lnTo>
                <a:lnTo>
                  <a:pt x="13997038" y="191953"/>
                </a:lnTo>
                <a:lnTo>
                  <a:pt x="13946069" y="189772"/>
                </a:lnTo>
                <a:lnTo>
                  <a:pt x="13844059" y="187316"/>
                </a:lnTo>
                <a:lnTo>
                  <a:pt x="13741999" y="186825"/>
                </a:lnTo>
                <a:lnTo>
                  <a:pt x="13385123" y="190566"/>
                </a:lnTo>
                <a:lnTo>
                  <a:pt x="8253595" y="189196"/>
                </a:lnTo>
                <a:lnTo>
                  <a:pt x="1628957" y="189442"/>
                </a:lnTo>
                <a:lnTo>
                  <a:pt x="833131" y="184095"/>
                </a:lnTo>
                <a:lnTo>
                  <a:pt x="517538" y="186089"/>
                </a:lnTo>
                <a:lnTo>
                  <a:pt x="201639" y="192071"/>
                </a:lnTo>
                <a:lnTo>
                  <a:pt x="149217" y="193456"/>
                </a:lnTo>
                <a:lnTo>
                  <a:pt x="76940" y="205937"/>
                </a:lnTo>
                <a:lnTo>
                  <a:pt x="39053" y="217150"/>
                </a:lnTo>
                <a:lnTo>
                  <a:pt x="0" y="227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8317" y="7202010"/>
            <a:ext cx="376555" cy="542925"/>
          </a:xfrm>
          <a:custGeom>
            <a:avLst/>
            <a:gdLst/>
            <a:ahLst/>
            <a:cxnLst/>
            <a:rect l="l" t="t" r="r" b="b"/>
            <a:pathLst>
              <a:path w="376555" h="542925">
                <a:moveTo>
                  <a:pt x="108804" y="542924"/>
                </a:moveTo>
                <a:lnTo>
                  <a:pt x="119254" y="494820"/>
                </a:lnTo>
                <a:lnTo>
                  <a:pt x="121221" y="449608"/>
                </a:lnTo>
                <a:lnTo>
                  <a:pt x="114595" y="407507"/>
                </a:lnTo>
                <a:lnTo>
                  <a:pt x="99269" y="368736"/>
                </a:lnTo>
                <a:lnTo>
                  <a:pt x="75134" y="333512"/>
                </a:lnTo>
                <a:lnTo>
                  <a:pt x="42080" y="302055"/>
                </a:lnTo>
                <a:lnTo>
                  <a:pt x="0" y="274582"/>
                </a:lnTo>
                <a:lnTo>
                  <a:pt x="40431" y="245290"/>
                </a:lnTo>
                <a:lnTo>
                  <a:pt x="73358" y="213323"/>
                </a:lnTo>
                <a:lnTo>
                  <a:pt x="98127" y="178300"/>
                </a:lnTo>
                <a:lnTo>
                  <a:pt x="114088" y="139838"/>
                </a:lnTo>
                <a:lnTo>
                  <a:pt x="120586" y="97555"/>
                </a:lnTo>
                <a:lnTo>
                  <a:pt x="116970" y="51070"/>
                </a:lnTo>
                <a:lnTo>
                  <a:pt x="102587" y="0"/>
                </a:lnTo>
                <a:lnTo>
                  <a:pt x="285194" y="63098"/>
                </a:lnTo>
                <a:lnTo>
                  <a:pt x="376152" y="93607"/>
                </a:lnTo>
                <a:lnTo>
                  <a:pt x="376152" y="449317"/>
                </a:lnTo>
                <a:lnTo>
                  <a:pt x="200223" y="511722"/>
                </a:lnTo>
                <a:lnTo>
                  <a:pt x="108804" y="542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11585" y="7202010"/>
            <a:ext cx="382905" cy="537210"/>
          </a:xfrm>
          <a:custGeom>
            <a:avLst/>
            <a:gdLst/>
            <a:ahLst/>
            <a:cxnLst/>
            <a:rect l="l" t="t" r="r" b="b"/>
            <a:pathLst>
              <a:path w="382905" h="537209">
                <a:moveTo>
                  <a:pt x="258483" y="536684"/>
                </a:moveTo>
                <a:lnTo>
                  <a:pt x="153564" y="500411"/>
                </a:lnTo>
                <a:lnTo>
                  <a:pt x="102853" y="481836"/>
                </a:lnTo>
                <a:lnTo>
                  <a:pt x="53308" y="461798"/>
                </a:lnTo>
                <a:lnTo>
                  <a:pt x="21444" y="430595"/>
                </a:lnTo>
                <a:lnTo>
                  <a:pt x="3569" y="390032"/>
                </a:lnTo>
                <a:lnTo>
                  <a:pt x="1180" y="341653"/>
                </a:lnTo>
                <a:lnTo>
                  <a:pt x="0" y="293188"/>
                </a:lnTo>
                <a:lnTo>
                  <a:pt x="460" y="96728"/>
                </a:lnTo>
                <a:lnTo>
                  <a:pt x="280244" y="0"/>
                </a:lnTo>
                <a:lnTo>
                  <a:pt x="267818" y="51061"/>
                </a:lnTo>
                <a:lnTo>
                  <a:pt x="264963" y="97483"/>
                </a:lnTo>
                <a:lnTo>
                  <a:pt x="271353" y="139592"/>
                </a:lnTo>
                <a:lnTo>
                  <a:pt x="286661" y="177718"/>
                </a:lnTo>
                <a:lnTo>
                  <a:pt x="310560" y="212186"/>
                </a:lnTo>
                <a:lnTo>
                  <a:pt x="342726" y="243325"/>
                </a:lnTo>
                <a:lnTo>
                  <a:pt x="382830" y="271462"/>
                </a:lnTo>
                <a:lnTo>
                  <a:pt x="342336" y="298926"/>
                </a:lnTo>
                <a:lnTo>
                  <a:pt x="310868" y="330319"/>
                </a:lnTo>
                <a:lnTo>
                  <a:pt x="287557" y="365370"/>
                </a:lnTo>
                <a:lnTo>
                  <a:pt x="271534" y="403805"/>
                </a:lnTo>
                <a:lnTo>
                  <a:pt x="261926" y="445350"/>
                </a:lnTo>
                <a:lnTo>
                  <a:pt x="257866" y="489735"/>
                </a:lnTo>
                <a:lnTo>
                  <a:pt x="258483" y="536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7172" y="6218824"/>
            <a:ext cx="209549" cy="1228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72306" y="743870"/>
            <a:ext cx="11454130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9900" dirty="0">
                <a:solidFill>
                  <a:schemeClr val="bg1"/>
                </a:solidFill>
                <a:latin typeface="Sitka Banner" panose="02000505000000020004" pitchFamily="2" charset="0"/>
                <a:cs typeface="Trebuchet MS"/>
              </a:rPr>
              <a:t>Topologia de Redes</a:t>
            </a:r>
            <a:endParaRPr sz="9900" dirty="0">
              <a:solidFill>
                <a:schemeClr val="bg1"/>
              </a:solidFill>
              <a:latin typeface="Sitka Banner" panose="02000505000000020004" pitchFamily="2" charset="0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7179" y="3609709"/>
            <a:ext cx="13866494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0" marR="5080" indent="-534035">
              <a:lnSpc>
                <a:spcPct val="117300"/>
              </a:lnSpc>
              <a:spcBef>
                <a:spcPts val="95"/>
              </a:spcBef>
            </a:pPr>
            <a:r>
              <a:rPr sz="3250" b="1" spc="215" dirty="0">
                <a:latin typeface="Trebuchet MS"/>
                <a:cs typeface="Trebuchet MS"/>
              </a:rPr>
              <a:t>Primeiramente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70" dirty="0">
                <a:latin typeface="Trebuchet MS"/>
                <a:cs typeface="Trebuchet MS"/>
              </a:rPr>
              <a:t>podemos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10" dirty="0">
                <a:latin typeface="Trebuchet MS"/>
                <a:cs typeface="Trebuchet MS"/>
              </a:rPr>
              <a:t>dizer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0" dirty="0">
                <a:latin typeface="Trebuchet MS"/>
                <a:cs typeface="Trebuchet MS"/>
              </a:rPr>
              <a:t>sobre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5" dirty="0">
                <a:latin typeface="Trebuchet MS"/>
                <a:cs typeface="Trebuchet MS"/>
              </a:rPr>
              <a:t>barramento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é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370" dirty="0">
                <a:latin typeface="Trebuchet MS"/>
                <a:cs typeface="Trebuchet MS"/>
              </a:rPr>
              <a:t>um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meio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85" dirty="0">
                <a:latin typeface="Trebuchet MS"/>
                <a:cs typeface="Trebuchet MS"/>
              </a:rPr>
              <a:t>de </a:t>
            </a:r>
            <a:r>
              <a:rPr sz="3250" b="1" spc="-965" dirty="0">
                <a:latin typeface="Trebuchet MS"/>
                <a:cs typeface="Trebuchet MS"/>
              </a:rPr>
              <a:t> </a:t>
            </a:r>
            <a:r>
              <a:rPr sz="3250" b="1" spc="165" dirty="0">
                <a:latin typeface="Trebuchet MS"/>
                <a:cs typeface="Trebuchet MS"/>
              </a:rPr>
              <a:t>rede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315" dirty="0">
                <a:latin typeface="Trebuchet MS"/>
                <a:cs typeface="Trebuchet MS"/>
              </a:rPr>
              <a:t>em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que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40" dirty="0">
                <a:latin typeface="Trebuchet MS"/>
                <a:cs typeface="Trebuchet MS"/>
              </a:rPr>
              <a:t>computador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150" dirty="0">
                <a:latin typeface="Trebuchet MS"/>
                <a:cs typeface="Trebuchet MS"/>
              </a:rPr>
              <a:t>é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210" dirty="0">
                <a:latin typeface="Trebuchet MS"/>
                <a:cs typeface="Trebuchet MS"/>
              </a:rPr>
              <a:t>organizado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60" dirty="0">
                <a:latin typeface="Trebuchet MS"/>
                <a:cs typeface="Trebuchet MS"/>
              </a:rPr>
              <a:t>da</a:t>
            </a:r>
            <a:r>
              <a:rPr sz="3250" b="1" spc="-130" dirty="0">
                <a:latin typeface="Trebuchet MS"/>
                <a:cs typeface="Trebuchet MS"/>
              </a:rPr>
              <a:t> </a:t>
            </a:r>
            <a:r>
              <a:rPr sz="3250" b="1" spc="229" dirty="0">
                <a:latin typeface="Trebuchet MS"/>
                <a:cs typeface="Trebuchet MS"/>
              </a:rPr>
              <a:t>seguinte</a:t>
            </a:r>
            <a:r>
              <a:rPr sz="3250" b="1" spc="-125" dirty="0">
                <a:latin typeface="Trebuchet MS"/>
                <a:cs typeface="Trebuchet MS"/>
              </a:rPr>
              <a:t> </a:t>
            </a:r>
            <a:r>
              <a:rPr sz="3250" b="1" spc="175" dirty="0">
                <a:latin typeface="Trebuchet MS"/>
                <a:cs typeface="Trebuchet MS"/>
              </a:rPr>
              <a:t>forma:</a:t>
            </a:r>
            <a:endParaRPr sz="3250" b="1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579" y="6218824"/>
            <a:ext cx="209549" cy="1228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6887" y="6218824"/>
            <a:ext cx="209549" cy="1228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3490</TotalTime>
  <Words>792</Words>
  <Application>Microsoft Office PowerPoint</Application>
  <PresentationFormat>Personalizar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Showcard Gothic</vt:lpstr>
      <vt:lpstr>Sitka Banner</vt:lpstr>
      <vt:lpstr>Tahoma</vt:lpstr>
      <vt:lpstr>Trebuchet MS</vt:lpstr>
      <vt:lpstr>Office Theme</vt:lpstr>
      <vt:lpstr>Conexões e redes Eduardo Pereira</vt:lpstr>
      <vt:lpstr>História</vt:lpstr>
      <vt:lpstr>Comunicação de dados</vt:lpstr>
      <vt:lpstr>Comunicação de dados</vt:lpstr>
      <vt:lpstr>Comunicação de dados</vt:lpstr>
      <vt:lpstr>Rede nas organizações</vt:lpstr>
      <vt:lpstr>Apresentação do PowerPoint</vt:lpstr>
      <vt:lpstr>Redes de difusão</vt:lpstr>
      <vt:lpstr>Apresentação do PowerPoint</vt:lpstr>
      <vt:lpstr>Apresentação do PowerPoint</vt:lpstr>
      <vt:lpstr>Apresentação do PowerPoint</vt:lpstr>
      <vt:lpstr>Apresentação do PowerPoint</vt:lpstr>
      <vt:lpstr>Categorias de Rede</vt:lpstr>
      <vt:lpstr>Comutação de Circuitos</vt:lpstr>
      <vt:lpstr>Comutação de Pacotes</vt:lpstr>
      <vt:lpstr>Conceito de Protocólo</vt:lpstr>
      <vt:lpstr>Conceito de Camadas</vt:lpstr>
      <vt:lpstr>Modelo OSI e TCP/IP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36</cp:revision>
  <dcterms:created xsi:type="dcterms:W3CDTF">2023-04-17T11:41:46Z</dcterms:created>
  <dcterms:modified xsi:type="dcterms:W3CDTF">2023-05-03T12:12:13Z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